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22"/>
  </p:notesMasterIdLst>
  <p:handoutMasterIdLst>
    <p:handoutMasterId r:id="rId23"/>
  </p:handoutMasterIdLst>
  <p:sldIdLst>
    <p:sldId id="256" r:id="rId2"/>
    <p:sldId id="285" r:id="rId3"/>
    <p:sldId id="257" r:id="rId4"/>
    <p:sldId id="258" r:id="rId5"/>
    <p:sldId id="278" r:id="rId6"/>
    <p:sldId id="282" r:id="rId7"/>
    <p:sldId id="286" r:id="rId8"/>
    <p:sldId id="277" r:id="rId9"/>
    <p:sldId id="289" r:id="rId10"/>
    <p:sldId id="290" r:id="rId11"/>
    <p:sldId id="291" r:id="rId12"/>
    <p:sldId id="270" r:id="rId13"/>
    <p:sldId id="271" r:id="rId14"/>
    <p:sldId id="272" r:id="rId15"/>
    <p:sldId id="274" r:id="rId16"/>
    <p:sldId id="275" r:id="rId17"/>
    <p:sldId id="276" r:id="rId18"/>
    <p:sldId id="268" r:id="rId19"/>
    <p:sldId id="284" r:id="rId20"/>
    <p:sldId id="283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u, Mohan" initials="LM" lastIdx="1" clrIdx="0">
    <p:extLst>
      <p:ext uri="{19B8F6BF-5375-455C-9EA6-DF929625EA0E}">
        <p15:presenceInfo xmlns:p15="http://schemas.microsoft.com/office/powerpoint/2012/main" userId="S::mliu22@uiowa.edu::ecdf9aa7-58f4-4b20-9599-d5a7acad60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B9D32-DEB0-4371-97C6-95AB29602B12}">
  <a:tblStyle styleId="{C08B9D32-DEB0-4371-97C6-95AB29602B1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88"/>
    <p:restoredTop sz="84724"/>
  </p:normalViewPr>
  <p:slideViewPr>
    <p:cSldViewPr snapToGrid="0" snapToObjects="1">
      <p:cViewPr varScale="1">
        <p:scale>
          <a:sx n="91" d="100"/>
          <a:sy n="91" d="100"/>
        </p:scale>
        <p:origin x="11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3" d="100"/>
          <a:sy n="83" d="100"/>
        </p:scale>
        <p:origin x="399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5-09T13:15:38.375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EAFBBD-0684-3F4F-9BF8-BC90D2B27117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0DB90E4-80F5-7848-876A-FD036DC2C818}">
      <dgm:prSet phldrT="[文本]"/>
      <dgm:spPr/>
      <dgm:t>
        <a:bodyPr/>
        <a:lstStyle/>
        <a:p>
          <a:r>
            <a:rPr lang="en-US" altLang="zh-CN" dirty="0"/>
            <a:t>Make sure doing Option 1 firstly</a:t>
          </a:r>
          <a:endParaRPr lang="zh-CN" altLang="en-US" dirty="0"/>
        </a:p>
      </dgm:t>
    </dgm:pt>
    <dgm:pt modelId="{FB6B705F-F407-FD4B-862A-C0B43D2568FB}" type="parTrans" cxnId="{0958C151-8676-6345-B939-68183B429158}">
      <dgm:prSet/>
      <dgm:spPr/>
      <dgm:t>
        <a:bodyPr/>
        <a:lstStyle/>
        <a:p>
          <a:endParaRPr lang="zh-CN" altLang="en-US"/>
        </a:p>
      </dgm:t>
    </dgm:pt>
    <dgm:pt modelId="{CD9FFE77-C34F-FB42-89EE-2FBC42043AB6}" type="sibTrans" cxnId="{0958C151-8676-6345-B939-68183B429158}">
      <dgm:prSet/>
      <dgm:spPr/>
      <dgm:t>
        <a:bodyPr/>
        <a:lstStyle/>
        <a:p>
          <a:endParaRPr lang="zh-CN" altLang="en-US"/>
        </a:p>
      </dgm:t>
    </dgm:pt>
    <dgm:pt modelId="{40620E19-63DD-114C-A268-1C9F9DC18313}">
      <dgm:prSet phldrT="[文本]"/>
      <dgm:spPr/>
      <dgm:t>
        <a:bodyPr/>
        <a:lstStyle/>
        <a:p>
          <a:r>
            <a:rPr lang="en-US" altLang="zh-CN" dirty="0"/>
            <a:t>Locate the </a:t>
          </a:r>
          <a:r>
            <a:rPr lang="en-US" altLang="zh-CN" dirty="0" err="1"/>
            <a:t>Tickername</a:t>
          </a:r>
          <a:r>
            <a:rPr lang="en-US" altLang="zh-CN" dirty="0"/>
            <a:t> from which group</a:t>
          </a:r>
          <a:endParaRPr lang="zh-CN" altLang="en-US" dirty="0"/>
        </a:p>
      </dgm:t>
    </dgm:pt>
    <dgm:pt modelId="{2DB74EFD-0741-E24F-856F-88B5FEF8F3DA}" type="parTrans" cxnId="{B921DFA9-F6F3-8745-9B4C-8A5375B31315}">
      <dgm:prSet/>
      <dgm:spPr/>
      <dgm:t>
        <a:bodyPr/>
        <a:lstStyle/>
        <a:p>
          <a:endParaRPr lang="zh-CN" altLang="en-US"/>
        </a:p>
      </dgm:t>
    </dgm:pt>
    <dgm:pt modelId="{FF3A42D2-78E7-6145-A00E-000DA536E37B}" type="sibTrans" cxnId="{B921DFA9-F6F3-8745-9B4C-8A5375B31315}">
      <dgm:prSet/>
      <dgm:spPr/>
      <dgm:t>
        <a:bodyPr/>
        <a:lstStyle/>
        <a:p>
          <a:endParaRPr lang="zh-CN" altLang="en-US"/>
        </a:p>
      </dgm:t>
    </dgm:pt>
    <dgm:pt modelId="{AEE2C77F-9419-E04D-A4D0-D41B222ADAA2}">
      <dgm:prSet phldrT="[文本]"/>
      <dgm:spPr/>
      <dgm:t>
        <a:bodyPr/>
        <a:lstStyle/>
        <a:p>
          <a:r>
            <a:rPr lang="en-US" altLang="zh-CN" dirty="0"/>
            <a:t>Use Display() function to show stock's information</a:t>
          </a:r>
          <a:endParaRPr lang="zh-CN" altLang="en-US" dirty="0"/>
        </a:p>
      </dgm:t>
    </dgm:pt>
    <dgm:pt modelId="{3F959F0F-AF87-6944-8D4B-9D9BE2833CB4}" type="parTrans" cxnId="{634533E7-7F2E-FD41-9D82-6B92136C2890}">
      <dgm:prSet/>
      <dgm:spPr/>
      <dgm:t>
        <a:bodyPr/>
        <a:lstStyle/>
        <a:p>
          <a:endParaRPr lang="zh-CN" altLang="en-US"/>
        </a:p>
      </dgm:t>
    </dgm:pt>
    <dgm:pt modelId="{E87E3B88-B333-AF47-BA76-DBB9D754128E}" type="sibTrans" cxnId="{634533E7-7F2E-FD41-9D82-6B92136C2890}">
      <dgm:prSet/>
      <dgm:spPr/>
      <dgm:t>
        <a:bodyPr/>
        <a:lstStyle/>
        <a:p>
          <a:endParaRPr lang="zh-CN" altLang="en-US"/>
        </a:p>
      </dgm:t>
    </dgm:pt>
    <dgm:pt modelId="{5DAEB2EF-671D-864C-A208-C58BC0894074}">
      <dgm:prSet phldrT="[文本]"/>
      <dgm:spPr/>
      <dgm:t>
        <a:bodyPr/>
        <a:lstStyle/>
        <a:p>
          <a:r>
            <a:rPr lang="en-US" altLang="zh-CN" dirty="0"/>
            <a:t>Continue or go back menu</a:t>
          </a:r>
          <a:endParaRPr lang="zh-CN" altLang="en-US" dirty="0"/>
        </a:p>
      </dgm:t>
    </dgm:pt>
    <dgm:pt modelId="{CA694A5D-66AE-CF44-A08D-CEECDE6C4315}" type="parTrans" cxnId="{8D609B7B-26C8-8741-9001-58E3650BEC95}">
      <dgm:prSet/>
      <dgm:spPr/>
      <dgm:t>
        <a:bodyPr/>
        <a:lstStyle/>
        <a:p>
          <a:endParaRPr lang="zh-CN" altLang="en-US"/>
        </a:p>
      </dgm:t>
    </dgm:pt>
    <dgm:pt modelId="{1F2BF99B-BE49-7E43-813E-34A112F9A660}" type="sibTrans" cxnId="{8D609B7B-26C8-8741-9001-58E3650BEC95}">
      <dgm:prSet/>
      <dgm:spPr/>
      <dgm:t>
        <a:bodyPr/>
        <a:lstStyle/>
        <a:p>
          <a:endParaRPr lang="zh-CN" altLang="en-US"/>
        </a:p>
      </dgm:t>
    </dgm:pt>
    <dgm:pt modelId="{D1F626CE-4141-5E48-BA8A-545F733EE361}">
      <dgm:prSet phldrT="[文本]"/>
      <dgm:spPr/>
      <dgm:t>
        <a:bodyPr/>
        <a:lstStyle/>
        <a:p>
          <a:r>
            <a:rPr lang="en-US" altLang="zh-CN" dirty="0"/>
            <a:t>Reselect stock information if not in the S&amp;P 500</a:t>
          </a:r>
          <a:endParaRPr lang="zh-CN" altLang="en-US" dirty="0"/>
        </a:p>
      </dgm:t>
    </dgm:pt>
    <dgm:pt modelId="{3C1AF2EA-CFA4-F249-947B-98E52DC117C7}" type="sibTrans" cxnId="{9BA604A4-3B6A-0A49-B169-EC7D92099247}">
      <dgm:prSet/>
      <dgm:spPr/>
      <dgm:t>
        <a:bodyPr/>
        <a:lstStyle/>
        <a:p>
          <a:endParaRPr lang="zh-CN" altLang="en-US"/>
        </a:p>
      </dgm:t>
    </dgm:pt>
    <dgm:pt modelId="{867C0A6C-00FA-9047-BE6B-3410A17296E1}" type="parTrans" cxnId="{9BA604A4-3B6A-0A49-B169-EC7D92099247}">
      <dgm:prSet/>
      <dgm:spPr/>
      <dgm:t>
        <a:bodyPr/>
        <a:lstStyle/>
        <a:p>
          <a:endParaRPr lang="zh-CN" altLang="en-US"/>
        </a:p>
      </dgm:t>
    </dgm:pt>
    <dgm:pt modelId="{5CCE35C9-4FED-FB47-B980-8EEE50925A87}" type="pres">
      <dgm:prSet presAssocID="{CAEAFBBD-0684-3F4F-9BF8-BC90D2B27117}" presName="outerComposite" presStyleCnt="0">
        <dgm:presLayoutVars>
          <dgm:chMax val="5"/>
          <dgm:dir/>
          <dgm:resizeHandles val="exact"/>
        </dgm:presLayoutVars>
      </dgm:prSet>
      <dgm:spPr/>
    </dgm:pt>
    <dgm:pt modelId="{B197BF40-7508-6F40-B412-7534A32644E3}" type="pres">
      <dgm:prSet presAssocID="{CAEAFBBD-0684-3F4F-9BF8-BC90D2B27117}" presName="dummyMaxCanvas" presStyleCnt="0">
        <dgm:presLayoutVars/>
      </dgm:prSet>
      <dgm:spPr/>
    </dgm:pt>
    <dgm:pt modelId="{0B605447-9E18-3B47-BEB9-505FA120F666}" type="pres">
      <dgm:prSet presAssocID="{CAEAFBBD-0684-3F4F-9BF8-BC90D2B27117}" presName="FiveNodes_1" presStyleLbl="node1" presStyleIdx="0" presStyleCnt="5">
        <dgm:presLayoutVars>
          <dgm:bulletEnabled val="1"/>
        </dgm:presLayoutVars>
      </dgm:prSet>
      <dgm:spPr/>
    </dgm:pt>
    <dgm:pt modelId="{59B17A7A-C0FD-7048-BFDE-9E221A62EBE0}" type="pres">
      <dgm:prSet presAssocID="{CAEAFBBD-0684-3F4F-9BF8-BC90D2B27117}" presName="FiveNodes_2" presStyleLbl="node1" presStyleIdx="1" presStyleCnt="5">
        <dgm:presLayoutVars>
          <dgm:bulletEnabled val="1"/>
        </dgm:presLayoutVars>
      </dgm:prSet>
      <dgm:spPr/>
    </dgm:pt>
    <dgm:pt modelId="{20AE4152-DE31-2A4E-AE04-E7148DCA7E51}" type="pres">
      <dgm:prSet presAssocID="{CAEAFBBD-0684-3F4F-9BF8-BC90D2B27117}" presName="FiveNodes_3" presStyleLbl="node1" presStyleIdx="2" presStyleCnt="5">
        <dgm:presLayoutVars>
          <dgm:bulletEnabled val="1"/>
        </dgm:presLayoutVars>
      </dgm:prSet>
      <dgm:spPr/>
    </dgm:pt>
    <dgm:pt modelId="{AC9E656A-7079-7044-A648-E9EBE02766B4}" type="pres">
      <dgm:prSet presAssocID="{CAEAFBBD-0684-3F4F-9BF8-BC90D2B27117}" presName="FiveNodes_4" presStyleLbl="node1" presStyleIdx="3" presStyleCnt="5" custLinFactNeighborX="219">
        <dgm:presLayoutVars>
          <dgm:bulletEnabled val="1"/>
        </dgm:presLayoutVars>
      </dgm:prSet>
      <dgm:spPr/>
    </dgm:pt>
    <dgm:pt modelId="{0B0CE611-F13D-B643-80A6-AC32832FA43E}" type="pres">
      <dgm:prSet presAssocID="{CAEAFBBD-0684-3F4F-9BF8-BC90D2B27117}" presName="FiveNodes_5" presStyleLbl="node1" presStyleIdx="4" presStyleCnt="5">
        <dgm:presLayoutVars>
          <dgm:bulletEnabled val="1"/>
        </dgm:presLayoutVars>
      </dgm:prSet>
      <dgm:spPr/>
    </dgm:pt>
    <dgm:pt modelId="{25E5C4EA-377E-4B47-B09C-1D396606896E}" type="pres">
      <dgm:prSet presAssocID="{CAEAFBBD-0684-3F4F-9BF8-BC90D2B27117}" presName="FiveConn_1-2" presStyleLbl="fgAccFollowNode1" presStyleIdx="0" presStyleCnt="4">
        <dgm:presLayoutVars>
          <dgm:bulletEnabled val="1"/>
        </dgm:presLayoutVars>
      </dgm:prSet>
      <dgm:spPr/>
    </dgm:pt>
    <dgm:pt modelId="{E436794D-FBEC-3E48-9B18-0F95A19F1138}" type="pres">
      <dgm:prSet presAssocID="{CAEAFBBD-0684-3F4F-9BF8-BC90D2B27117}" presName="FiveConn_2-3" presStyleLbl="fgAccFollowNode1" presStyleIdx="1" presStyleCnt="4">
        <dgm:presLayoutVars>
          <dgm:bulletEnabled val="1"/>
        </dgm:presLayoutVars>
      </dgm:prSet>
      <dgm:spPr/>
    </dgm:pt>
    <dgm:pt modelId="{BB8F799D-7855-E445-8F01-D6131FB9FAF9}" type="pres">
      <dgm:prSet presAssocID="{CAEAFBBD-0684-3F4F-9BF8-BC90D2B27117}" presName="FiveConn_3-4" presStyleLbl="fgAccFollowNode1" presStyleIdx="2" presStyleCnt="4">
        <dgm:presLayoutVars>
          <dgm:bulletEnabled val="1"/>
        </dgm:presLayoutVars>
      </dgm:prSet>
      <dgm:spPr/>
    </dgm:pt>
    <dgm:pt modelId="{022E9146-B731-2548-A117-8E74FA3A4087}" type="pres">
      <dgm:prSet presAssocID="{CAEAFBBD-0684-3F4F-9BF8-BC90D2B27117}" presName="FiveConn_4-5" presStyleLbl="fgAccFollowNode1" presStyleIdx="3" presStyleCnt="4">
        <dgm:presLayoutVars>
          <dgm:bulletEnabled val="1"/>
        </dgm:presLayoutVars>
      </dgm:prSet>
      <dgm:spPr/>
    </dgm:pt>
    <dgm:pt modelId="{487BECF4-A4FE-DE4C-BB51-BFD1D1650897}" type="pres">
      <dgm:prSet presAssocID="{CAEAFBBD-0684-3F4F-9BF8-BC90D2B27117}" presName="FiveNodes_1_text" presStyleLbl="node1" presStyleIdx="4" presStyleCnt="5">
        <dgm:presLayoutVars>
          <dgm:bulletEnabled val="1"/>
        </dgm:presLayoutVars>
      </dgm:prSet>
      <dgm:spPr/>
    </dgm:pt>
    <dgm:pt modelId="{F631E5ED-4C2E-8348-AF8B-EAAA4BD357C8}" type="pres">
      <dgm:prSet presAssocID="{CAEAFBBD-0684-3F4F-9BF8-BC90D2B27117}" presName="FiveNodes_2_text" presStyleLbl="node1" presStyleIdx="4" presStyleCnt="5">
        <dgm:presLayoutVars>
          <dgm:bulletEnabled val="1"/>
        </dgm:presLayoutVars>
      </dgm:prSet>
      <dgm:spPr/>
    </dgm:pt>
    <dgm:pt modelId="{1903C347-EAA9-1D48-912B-34E61855B9E1}" type="pres">
      <dgm:prSet presAssocID="{CAEAFBBD-0684-3F4F-9BF8-BC90D2B27117}" presName="FiveNodes_3_text" presStyleLbl="node1" presStyleIdx="4" presStyleCnt="5">
        <dgm:presLayoutVars>
          <dgm:bulletEnabled val="1"/>
        </dgm:presLayoutVars>
      </dgm:prSet>
      <dgm:spPr/>
    </dgm:pt>
    <dgm:pt modelId="{CC648309-2495-114C-8F7F-79A45FA8DD1E}" type="pres">
      <dgm:prSet presAssocID="{CAEAFBBD-0684-3F4F-9BF8-BC90D2B27117}" presName="FiveNodes_4_text" presStyleLbl="node1" presStyleIdx="4" presStyleCnt="5">
        <dgm:presLayoutVars>
          <dgm:bulletEnabled val="1"/>
        </dgm:presLayoutVars>
      </dgm:prSet>
      <dgm:spPr/>
    </dgm:pt>
    <dgm:pt modelId="{842590F4-2EC6-9C40-8EC5-71808DD353AF}" type="pres">
      <dgm:prSet presAssocID="{CAEAFBBD-0684-3F4F-9BF8-BC90D2B27117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BDCD9F0B-367F-5847-969B-54CB6B9166EA}" type="presOf" srcId="{E87E3B88-B333-AF47-BA76-DBB9D754128E}" destId="{BB8F799D-7855-E445-8F01-D6131FB9FAF9}" srcOrd="0" destOrd="0" presId="urn:microsoft.com/office/officeart/2005/8/layout/vProcess5"/>
    <dgm:cxn modelId="{F8DF2A0C-1DB0-0444-87CD-770A48E121E7}" type="presOf" srcId="{CAEAFBBD-0684-3F4F-9BF8-BC90D2B27117}" destId="{5CCE35C9-4FED-FB47-B980-8EEE50925A87}" srcOrd="0" destOrd="0" presId="urn:microsoft.com/office/officeart/2005/8/layout/vProcess5"/>
    <dgm:cxn modelId="{C5BB8817-062B-F74D-AC44-419FE8EA1BF0}" type="presOf" srcId="{5DAEB2EF-671D-864C-A208-C58BC0894074}" destId="{0B0CE611-F13D-B643-80A6-AC32832FA43E}" srcOrd="0" destOrd="0" presId="urn:microsoft.com/office/officeart/2005/8/layout/vProcess5"/>
    <dgm:cxn modelId="{7FF0B720-1B62-EE44-9E53-5D6AA0A28573}" type="presOf" srcId="{CD9FFE77-C34F-FB42-89EE-2FBC42043AB6}" destId="{25E5C4EA-377E-4B47-B09C-1D396606896E}" srcOrd="0" destOrd="0" presId="urn:microsoft.com/office/officeart/2005/8/layout/vProcess5"/>
    <dgm:cxn modelId="{B63D6B29-3329-8A4D-9B09-085D71D05550}" type="presOf" srcId="{40620E19-63DD-114C-A268-1C9F9DC18313}" destId="{F631E5ED-4C2E-8348-AF8B-EAAA4BD357C8}" srcOrd="1" destOrd="0" presId="urn:microsoft.com/office/officeart/2005/8/layout/vProcess5"/>
    <dgm:cxn modelId="{BB11F62A-5950-B747-8B4F-0526C841B090}" type="presOf" srcId="{D1F626CE-4141-5E48-BA8A-545F733EE361}" destId="{CC648309-2495-114C-8F7F-79A45FA8DD1E}" srcOrd="1" destOrd="0" presId="urn:microsoft.com/office/officeart/2005/8/layout/vProcess5"/>
    <dgm:cxn modelId="{8080982B-EA75-1745-9C4A-A27526B002E1}" type="presOf" srcId="{D1F626CE-4141-5E48-BA8A-545F733EE361}" destId="{AC9E656A-7079-7044-A648-E9EBE02766B4}" srcOrd="0" destOrd="0" presId="urn:microsoft.com/office/officeart/2005/8/layout/vProcess5"/>
    <dgm:cxn modelId="{9644363C-F7C6-0D48-B269-88BFCACE132B}" type="presOf" srcId="{5DAEB2EF-671D-864C-A208-C58BC0894074}" destId="{842590F4-2EC6-9C40-8EC5-71808DD353AF}" srcOrd="1" destOrd="0" presId="urn:microsoft.com/office/officeart/2005/8/layout/vProcess5"/>
    <dgm:cxn modelId="{0958C151-8676-6345-B939-68183B429158}" srcId="{CAEAFBBD-0684-3F4F-9BF8-BC90D2B27117}" destId="{00DB90E4-80F5-7848-876A-FD036DC2C818}" srcOrd="0" destOrd="0" parTransId="{FB6B705F-F407-FD4B-862A-C0B43D2568FB}" sibTransId="{CD9FFE77-C34F-FB42-89EE-2FBC42043AB6}"/>
    <dgm:cxn modelId="{A843145E-A45C-0E4F-8983-F3D09E96E0BA}" type="presOf" srcId="{3C1AF2EA-CFA4-F249-947B-98E52DC117C7}" destId="{022E9146-B731-2548-A117-8E74FA3A4087}" srcOrd="0" destOrd="0" presId="urn:microsoft.com/office/officeart/2005/8/layout/vProcess5"/>
    <dgm:cxn modelId="{4B81E565-41C6-FB4F-8754-4A94D6610602}" type="presOf" srcId="{40620E19-63DD-114C-A268-1C9F9DC18313}" destId="{59B17A7A-C0FD-7048-BFDE-9E221A62EBE0}" srcOrd="0" destOrd="0" presId="urn:microsoft.com/office/officeart/2005/8/layout/vProcess5"/>
    <dgm:cxn modelId="{8D609B7B-26C8-8741-9001-58E3650BEC95}" srcId="{CAEAFBBD-0684-3F4F-9BF8-BC90D2B27117}" destId="{5DAEB2EF-671D-864C-A208-C58BC0894074}" srcOrd="4" destOrd="0" parTransId="{CA694A5D-66AE-CF44-A08D-CEECDE6C4315}" sibTransId="{1F2BF99B-BE49-7E43-813E-34A112F9A660}"/>
    <dgm:cxn modelId="{6C4628A3-FFD9-B046-9380-B3F8D0C32A5E}" type="presOf" srcId="{AEE2C77F-9419-E04D-A4D0-D41B222ADAA2}" destId="{20AE4152-DE31-2A4E-AE04-E7148DCA7E51}" srcOrd="0" destOrd="0" presId="urn:microsoft.com/office/officeart/2005/8/layout/vProcess5"/>
    <dgm:cxn modelId="{9BA604A4-3B6A-0A49-B169-EC7D92099247}" srcId="{CAEAFBBD-0684-3F4F-9BF8-BC90D2B27117}" destId="{D1F626CE-4141-5E48-BA8A-545F733EE361}" srcOrd="3" destOrd="0" parTransId="{867C0A6C-00FA-9047-BE6B-3410A17296E1}" sibTransId="{3C1AF2EA-CFA4-F249-947B-98E52DC117C7}"/>
    <dgm:cxn modelId="{00ED6EA5-85EB-F343-B92C-E29F1A47438D}" type="presOf" srcId="{00DB90E4-80F5-7848-876A-FD036DC2C818}" destId="{487BECF4-A4FE-DE4C-BB51-BFD1D1650897}" srcOrd="1" destOrd="0" presId="urn:microsoft.com/office/officeart/2005/8/layout/vProcess5"/>
    <dgm:cxn modelId="{290F05A8-37B6-4C41-989C-29DDD678CF0D}" type="presOf" srcId="{AEE2C77F-9419-E04D-A4D0-D41B222ADAA2}" destId="{1903C347-EAA9-1D48-912B-34E61855B9E1}" srcOrd="1" destOrd="0" presId="urn:microsoft.com/office/officeart/2005/8/layout/vProcess5"/>
    <dgm:cxn modelId="{B921DFA9-F6F3-8745-9B4C-8A5375B31315}" srcId="{CAEAFBBD-0684-3F4F-9BF8-BC90D2B27117}" destId="{40620E19-63DD-114C-A268-1C9F9DC18313}" srcOrd="1" destOrd="0" parTransId="{2DB74EFD-0741-E24F-856F-88B5FEF8F3DA}" sibTransId="{FF3A42D2-78E7-6145-A00E-000DA536E37B}"/>
    <dgm:cxn modelId="{DBE484BA-1505-4445-A849-528A7D987849}" type="presOf" srcId="{00DB90E4-80F5-7848-876A-FD036DC2C818}" destId="{0B605447-9E18-3B47-BEB9-505FA120F666}" srcOrd="0" destOrd="0" presId="urn:microsoft.com/office/officeart/2005/8/layout/vProcess5"/>
    <dgm:cxn modelId="{DFDB72D0-908C-E445-87B8-AE06EF53734B}" type="presOf" srcId="{FF3A42D2-78E7-6145-A00E-000DA536E37B}" destId="{E436794D-FBEC-3E48-9B18-0F95A19F1138}" srcOrd="0" destOrd="0" presId="urn:microsoft.com/office/officeart/2005/8/layout/vProcess5"/>
    <dgm:cxn modelId="{634533E7-7F2E-FD41-9D82-6B92136C2890}" srcId="{CAEAFBBD-0684-3F4F-9BF8-BC90D2B27117}" destId="{AEE2C77F-9419-E04D-A4D0-D41B222ADAA2}" srcOrd="2" destOrd="0" parTransId="{3F959F0F-AF87-6944-8D4B-9D9BE2833CB4}" sibTransId="{E87E3B88-B333-AF47-BA76-DBB9D754128E}"/>
    <dgm:cxn modelId="{EB9114A4-5304-634F-A91B-C6FA2780D864}" type="presParOf" srcId="{5CCE35C9-4FED-FB47-B980-8EEE50925A87}" destId="{B197BF40-7508-6F40-B412-7534A32644E3}" srcOrd="0" destOrd="0" presId="urn:microsoft.com/office/officeart/2005/8/layout/vProcess5"/>
    <dgm:cxn modelId="{B705CC49-44DD-5C4E-9580-175B67B56216}" type="presParOf" srcId="{5CCE35C9-4FED-FB47-B980-8EEE50925A87}" destId="{0B605447-9E18-3B47-BEB9-505FA120F666}" srcOrd="1" destOrd="0" presId="urn:microsoft.com/office/officeart/2005/8/layout/vProcess5"/>
    <dgm:cxn modelId="{CB770CF3-9F18-4B4F-AB91-C43BF23BE978}" type="presParOf" srcId="{5CCE35C9-4FED-FB47-B980-8EEE50925A87}" destId="{59B17A7A-C0FD-7048-BFDE-9E221A62EBE0}" srcOrd="2" destOrd="0" presId="urn:microsoft.com/office/officeart/2005/8/layout/vProcess5"/>
    <dgm:cxn modelId="{E13ED4C4-787A-814D-8C80-4463AF14A5E1}" type="presParOf" srcId="{5CCE35C9-4FED-FB47-B980-8EEE50925A87}" destId="{20AE4152-DE31-2A4E-AE04-E7148DCA7E51}" srcOrd="3" destOrd="0" presId="urn:microsoft.com/office/officeart/2005/8/layout/vProcess5"/>
    <dgm:cxn modelId="{B8C6D97D-D821-234A-A9EF-B9F6B24CC24B}" type="presParOf" srcId="{5CCE35C9-4FED-FB47-B980-8EEE50925A87}" destId="{AC9E656A-7079-7044-A648-E9EBE02766B4}" srcOrd="4" destOrd="0" presId="urn:microsoft.com/office/officeart/2005/8/layout/vProcess5"/>
    <dgm:cxn modelId="{757F02D1-E7A4-6F4B-8583-9C1C5537E797}" type="presParOf" srcId="{5CCE35C9-4FED-FB47-B980-8EEE50925A87}" destId="{0B0CE611-F13D-B643-80A6-AC32832FA43E}" srcOrd="5" destOrd="0" presId="urn:microsoft.com/office/officeart/2005/8/layout/vProcess5"/>
    <dgm:cxn modelId="{A5EA9A37-1BE4-5146-81E7-D97178F7F372}" type="presParOf" srcId="{5CCE35C9-4FED-FB47-B980-8EEE50925A87}" destId="{25E5C4EA-377E-4B47-B09C-1D396606896E}" srcOrd="6" destOrd="0" presId="urn:microsoft.com/office/officeart/2005/8/layout/vProcess5"/>
    <dgm:cxn modelId="{C1714865-951D-B24F-B8EC-C44E266BEE34}" type="presParOf" srcId="{5CCE35C9-4FED-FB47-B980-8EEE50925A87}" destId="{E436794D-FBEC-3E48-9B18-0F95A19F1138}" srcOrd="7" destOrd="0" presId="urn:microsoft.com/office/officeart/2005/8/layout/vProcess5"/>
    <dgm:cxn modelId="{FE5D1ECC-3303-AD4E-A86A-3F34F05D89CB}" type="presParOf" srcId="{5CCE35C9-4FED-FB47-B980-8EEE50925A87}" destId="{BB8F799D-7855-E445-8F01-D6131FB9FAF9}" srcOrd="8" destOrd="0" presId="urn:microsoft.com/office/officeart/2005/8/layout/vProcess5"/>
    <dgm:cxn modelId="{E0F20B5F-0860-9D49-AB51-0C49C874A456}" type="presParOf" srcId="{5CCE35C9-4FED-FB47-B980-8EEE50925A87}" destId="{022E9146-B731-2548-A117-8E74FA3A4087}" srcOrd="9" destOrd="0" presId="urn:microsoft.com/office/officeart/2005/8/layout/vProcess5"/>
    <dgm:cxn modelId="{A81DA1B0-7943-D34E-8160-74F79263AC74}" type="presParOf" srcId="{5CCE35C9-4FED-FB47-B980-8EEE50925A87}" destId="{487BECF4-A4FE-DE4C-BB51-BFD1D1650897}" srcOrd="10" destOrd="0" presId="urn:microsoft.com/office/officeart/2005/8/layout/vProcess5"/>
    <dgm:cxn modelId="{A2BEE79D-3AD8-704A-90B7-2438232C62E2}" type="presParOf" srcId="{5CCE35C9-4FED-FB47-B980-8EEE50925A87}" destId="{F631E5ED-4C2E-8348-AF8B-EAAA4BD357C8}" srcOrd="11" destOrd="0" presId="urn:microsoft.com/office/officeart/2005/8/layout/vProcess5"/>
    <dgm:cxn modelId="{1E8059C2-E28D-8348-A340-8E23155BD3B3}" type="presParOf" srcId="{5CCE35C9-4FED-FB47-B980-8EEE50925A87}" destId="{1903C347-EAA9-1D48-912B-34E61855B9E1}" srcOrd="12" destOrd="0" presId="urn:microsoft.com/office/officeart/2005/8/layout/vProcess5"/>
    <dgm:cxn modelId="{5D116DCF-03C6-4F40-9226-DE7CA9C96F5B}" type="presParOf" srcId="{5CCE35C9-4FED-FB47-B980-8EEE50925A87}" destId="{CC648309-2495-114C-8F7F-79A45FA8DD1E}" srcOrd="13" destOrd="0" presId="urn:microsoft.com/office/officeart/2005/8/layout/vProcess5"/>
    <dgm:cxn modelId="{371AF8C3-3FC2-C743-AB71-9439A2364C5B}" type="presParOf" srcId="{5CCE35C9-4FED-FB47-B980-8EEE50925A87}" destId="{842590F4-2EC6-9C40-8EC5-71808DD353AF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605447-9E18-3B47-BEB9-505FA120F666}">
      <dsp:nvSpPr>
        <dsp:cNvPr id="0" name=""/>
        <dsp:cNvSpPr/>
      </dsp:nvSpPr>
      <dsp:spPr>
        <a:xfrm>
          <a:off x="0" y="0"/>
          <a:ext cx="6619160" cy="6986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Make sure doing Option 1 firstly</a:t>
          </a:r>
          <a:endParaRPr lang="zh-CN" altLang="en-US" sz="1900" kern="1200" dirty="0"/>
        </a:p>
      </dsp:txBody>
      <dsp:txXfrm>
        <a:off x="20463" y="20463"/>
        <a:ext cx="5783510" cy="657732"/>
      </dsp:txXfrm>
    </dsp:sp>
    <dsp:sp modelId="{59B17A7A-C0FD-7048-BFDE-9E221A62EBE0}">
      <dsp:nvSpPr>
        <dsp:cNvPr id="0" name=""/>
        <dsp:cNvSpPr/>
      </dsp:nvSpPr>
      <dsp:spPr>
        <a:xfrm>
          <a:off x="494287" y="795694"/>
          <a:ext cx="6619160" cy="6986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Locate the </a:t>
          </a:r>
          <a:r>
            <a:rPr lang="en-US" altLang="zh-CN" sz="1900" kern="1200" dirty="0" err="1"/>
            <a:t>Tickername</a:t>
          </a:r>
          <a:r>
            <a:rPr lang="en-US" altLang="zh-CN" sz="1900" kern="1200" dirty="0"/>
            <a:t> from which group</a:t>
          </a:r>
          <a:endParaRPr lang="zh-CN" altLang="en-US" sz="1900" kern="1200" dirty="0"/>
        </a:p>
      </dsp:txBody>
      <dsp:txXfrm>
        <a:off x="514750" y="816157"/>
        <a:ext cx="5629818" cy="657732"/>
      </dsp:txXfrm>
    </dsp:sp>
    <dsp:sp modelId="{20AE4152-DE31-2A4E-AE04-E7148DCA7E51}">
      <dsp:nvSpPr>
        <dsp:cNvPr id="0" name=""/>
        <dsp:cNvSpPr/>
      </dsp:nvSpPr>
      <dsp:spPr>
        <a:xfrm>
          <a:off x="988575" y="1591389"/>
          <a:ext cx="6619160" cy="6986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Use Display() function to show stock's information</a:t>
          </a:r>
          <a:endParaRPr lang="zh-CN" altLang="en-US" sz="1900" kern="1200" dirty="0"/>
        </a:p>
      </dsp:txBody>
      <dsp:txXfrm>
        <a:off x="1009038" y="1611852"/>
        <a:ext cx="5629818" cy="657732"/>
      </dsp:txXfrm>
    </dsp:sp>
    <dsp:sp modelId="{AC9E656A-7079-7044-A648-E9EBE02766B4}">
      <dsp:nvSpPr>
        <dsp:cNvPr id="0" name=""/>
        <dsp:cNvSpPr/>
      </dsp:nvSpPr>
      <dsp:spPr>
        <a:xfrm>
          <a:off x="1497359" y="2387083"/>
          <a:ext cx="6619160" cy="6986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Reselect stock information if not in the S&amp;P 500</a:t>
          </a:r>
          <a:endParaRPr lang="zh-CN" altLang="en-US" sz="1900" kern="1200" dirty="0"/>
        </a:p>
      </dsp:txBody>
      <dsp:txXfrm>
        <a:off x="1517822" y="2407546"/>
        <a:ext cx="5629818" cy="657732"/>
      </dsp:txXfrm>
    </dsp:sp>
    <dsp:sp modelId="{0B0CE611-F13D-B643-80A6-AC32832FA43E}">
      <dsp:nvSpPr>
        <dsp:cNvPr id="0" name=""/>
        <dsp:cNvSpPr/>
      </dsp:nvSpPr>
      <dsp:spPr>
        <a:xfrm>
          <a:off x="1977151" y="3182778"/>
          <a:ext cx="6619160" cy="6986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Continue or go back menu</a:t>
          </a:r>
          <a:endParaRPr lang="zh-CN" altLang="en-US" sz="1900" kern="1200" dirty="0"/>
        </a:p>
      </dsp:txBody>
      <dsp:txXfrm>
        <a:off x="1997614" y="3203241"/>
        <a:ext cx="5629818" cy="657732"/>
      </dsp:txXfrm>
    </dsp:sp>
    <dsp:sp modelId="{25E5C4EA-377E-4B47-B09C-1D396606896E}">
      <dsp:nvSpPr>
        <dsp:cNvPr id="0" name=""/>
        <dsp:cNvSpPr/>
      </dsp:nvSpPr>
      <dsp:spPr>
        <a:xfrm>
          <a:off x="6165032" y="510408"/>
          <a:ext cx="454128" cy="45412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100" kern="1200"/>
        </a:p>
      </dsp:txBody>
      <dsp:txXfrm>
        <a:off x="6267211" y="510408"/>
        <a:ext cx="249770" cy="341731"/>
      </dsp:txXfrm>
    </dsp:sp>
    <dsp:sp modelId="{E436794D-FBEC-3E48-9B18-0F95A19F1138}">
      <dsp:nvSpPr>
        <dsp:cNvPr id="0" name=""/>
        <dsp:cNvSpPr/>
      </dsp:nvSpPr>
      <dsp:spPr>
        <a:xfrm>
          <a:off x="6659320" y="1306103"/>
          <a:ext cx="454128" cy="45412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100" kern="1200"/>
        </a:p>
      </dsp:txBody>
      <dsp:txXfrm>
        <a:off x="6761499" y="1306103"/>
        <a:ext cx="249770" cy="341731"/>
      </dsp:txXfrm>
    </dsp:sp>
    <dsp:sp modelId="{BB8F799D-7855-E445-8F01-D6131FB9FAF9}">
      <dsp:nvSpPr>
        <dsp:cNvPr id="0" name=""/>
        <dsp:cNvSpPr/>
      </dsp:nvSpPr>
      <dsp:spPr>
        <a:xfrm>
          <a:off x="7153607" y="2090153"/>
          <a:ext cx="454128" cy="45412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100" kern="1200"/>
        </a:p>
      </dsp:txBody>
      <dsp:txXfrm>
        <a:off x="7255786" y="2090153"/>
        <a:ext cx="249770" cy="341731"/>
      </dsp:txXfrm>
    </dsp:sp>
    <dsp:sp modelId="{022E9146-B731-2548-A117-8E74FA3A4087}">
      <dsp:nvSpPr>
        <dsp:cNvPr id="0" name=""/>
        <dsp:cNvSpPr/>
      </dsp:nvSpPr>
      <dsp:spPr>
        <a:xfrm>
          <a:off x="7647895" y="2893611"/>
          <a:ext cx="454128" cy="45412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100" kern="1200"/>
        </a:p>
      </dsp:txBody>
      <dsp:txXfrm>
        <a:off x="7750074" y="2893611"/>
        <a:ext cx="249770" cy="3417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108449A-25BF-BC41-BD4D-825EC5870C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391C72-D6AB-6D4E-9186-5BFD3CF706F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C9DA9A-BEB0-3540-B765-241A8884563C}" type="datetimeFigureOut">
              <a:rPr lang="en-US" smtClean="0"/>
              <a:t>5/14/19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E3014B-7DCA-9244-96FE-2E37A54C211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6FF9A9-649E-9E4E-B63F-3BFCBFF277C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835296-9AD1-2448-9465-4B8EC7570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1677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9fd9b9581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9fd9b9581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Before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move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details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menu,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did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few</a:t>
            </a:r>
            <a:r>
              <a:rPr lang="zh-CN" altLang="en-US" dirty="0"/>
              <a:t> </a:t>
            </a:r>
            <a:r>
              <a:rPr lang="en-US" altLang="zh-CN" dirty="0"/>
              <a:t>things</a:t>
            </a:r>
            <a:r>
              <a:rPr lang="zh-CN" altLang="en-US" dirty="0"/>
              <a:t> </a:t>
            </a:r>
            <a:r>
              <a:rPr lang="en-US" altLang="zh-CN" dirty="0"/>
              <a:t>up</a:t>
            </a:r>
            <a:r>
              <a:rPr lang="zh-CN" altLang="en-US" dirty="0"/>
              <a:t> </a:t>
            </a:r>
            <a:r>
              <a:rPr lang="en-US" altLang="zh-CN" dirty="0"/>
              <a:t>ahead.</a:t>
            </a:r>
            <a:r>
              <a:rPr lang="zh-CN" altLang="en-US" dirty="0"/>
              <a:t> </a:t>
            </a:r>
            <a:r>
              <a:rPr lang="en-US" altLang="zh-CN" dirty="0"/>
              <a:t>Instead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letting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retrieving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r>
              <a:rPr lang="zh-CN" altLang="en-US" dirty="0"/>
              <a:t> </a:t>
            </a:r>
            <a:r>
              <a:rPr lang="en-US" altLang="zh-CN" dirty="0"/>
              <a:t>run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default,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created</a:t>
            </a:r>
            <a:r>
              <a:rPr lang="zh-CN" altLang="en-US" dirty="0"/>
              <a:t> </a:t>
            </a:r>
            <a:r>
              <a:rPr lang="en-US" altLang="zh-CN" dirty="0"/>
              <a:t>several</a:t>
            </a:r>
            <a:r>
              <a:rPr lang="zh-CN" altLang="en-US" dirty="0"/>
              <a:t> </a:t>
            </a:r>
            <a:r>
              <a:rPr lang="en-US" altLang="zh-CN" dirty="0"/>
              <a:t>empty</a:t>
            </a:r>
            <a:r>
              <a:rPr lang="zh-CN" altLang="en-US" dirty="0"/>
              <a:t> </a:t>
            </a:r>
            <a:r>
              <a:rPr lang="en-US" altLang="zh-CN" dirty="0"/>
              <a:t>lists,</a:t>
            </a:r>
            <a:r>
              <a:rPr lang="zh-CN" altLang="en-US" dirty="0"/>
              <a:t> </a:t>
            </a:r>
            <a:r>
              <a:rPr lang="en-US" altLang="zh-CN" dirty="0"/>
              <a:t>maps,</a:t>
            </a:r>
            <a:r>
              <a:rPr lang="zh-CN" altLang="en-US" dirty="0"/>
              <a:t> </a:t>
            </a:r>
            <a:r>
              <a:rPr lang="en-US" altLang="zh-CN" dirty="0"/>
              <a:t>vectors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updates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execute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options.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do…while</a:t>
            </a:r>
            <a:r>
              <a:rPr lang="zh-CN" altLang="en-US" dirty="0"/>
              <a:t> </a:t>
            </a:r>
            <a:r>
              <a:rPr lang="en-US" altLang="zh-CN" dirty="0"/>
              <a:t>structure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go</a:t>
            </a:r>
            <a:r>
              <a:rPr lang="zh-CN" altLang="en-US" dirty="0"/>
              <a:t> </a:t>
            </a:r>
            <a:r>
              <a:rPr lang="en-US" altLang="zh-CN" dirty="0"/>
              <a:t>back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main</a:t>
            </a:r>
            <a:r>
              <a:rPr lang="zh-CN" altLang="en-US" dirty="0"/>
              <a:t> </a:t>
            </a:r>
            <a:r>
              <a:rPr lang="en-US" altLang="zh-CN" dirty="0"/>
              <a:t>menu</a:t>
            </a:r>
            <a:r>
              <a:rPr lang="zh-CN" altLang="en-US" dirty="0"/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option</a:t>
            </a:r>
            <a:r>
              <a:rPr lang="zh-CN" altLang="en-US" dirty="0"/>
              <a:t> </a:t>
            </a:r>
            <a:r>
              <a:rPr lang="en-US" altLang="zh-CN" dirty="0"/>
              <a:t>execution.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9fd9b9581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59fd9b9581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created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integer</a:t>
            </a:r>
            <a:r>
              <a:rPr lang="zh-CN" altLang="en-US" dirty="0"/>
              <a:t> </a:t>
            </a:r>
            <a:r>
              <a:rPr lang="en-US" altLang="zh-CN" dirty="0"/>
              <a:t>called</a:t>
            </a:r>
            <a:r>
              <a:rPr lang="zh-CN" altLang="en-US" dirty="0"/>
              <a:t> </a:t>
            </a:r>
            <a:r>
              <a:rPr lang="en-US" altLang="zh-CN" dirty="0"/>
              <a:t>Option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switch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decide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client</a:t>
            </a:r>
            <a:r>
              <a:rPr lang="zh-CN" altLang="en-US" dirty="0"/>
              <a:t> </a:t>
            </a:r>
            <a:r>
              <a:rPr lang="en-US" altLang="zh-CN" dirty="0"/>
              <a:t>entered.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1-5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default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indicate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invalid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r>
              <a:rPr lang="zh-CN" altLang="en-US" dirty="0"/>
              <a:t> 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independent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wrote</a:t>
            </a:r>
            <a:r>
              <a:rPr lang="zh-CN" altLang="en-US" dirty="0"/>
              <a:t> </a:t>
            </a:r>
            <a:r>
              <a:rPr lang="en-US" altLang="zh-CN" dirty="0"/>
              <a:t>right</a:t>
            </a:r>
            <a:r>
              <a:rPr lang="zh-CN" altLang="en-US" dirty="0"/>
              <a:t> </a:t>
            </a:r>
            <a:r>
              <a:rPr lang="en-US" altLang="zh-CN" dirty="0"/>
              <a:t>before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main</a:t>
            </a:r>
            <a:r>
              <a:rPr lang="zh-CN" altLang="en-US" dirty="0"/>
              <a:t> </a:t>
            </a:r>
            <a:r>
              <a:rPr lang="en-US" altLang="zh-CN" dirty="0"/>
              <a:t>function.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implement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bootstrapping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store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AvgAAR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AvgCAAR</a:t>
            </a:r>
            <a:r>
              <a:rPr lang="zh-CN" altLang="en-US" dirty="0"/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sampling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endParaRPr dirty="0"/>
          </a:p>
        </p:txBody>
      </p:sp>
      <p:sp>
        <p:nvSpPr>
          <p:cNvPr id="292" name="Google Shape;29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slide shows the task allocation of our group. </a:t>
            </a:r>
          </a:p>
          <a:p>
            <a:r>
              <a:rPr lang="en-US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Firstly, me and </a:t>
            </a:r>
            <a:r>
              <a:rPr lang="en-US" b="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Jingzhe</a:t>
            </a:r>
            <a:r>
              <a:rPr lang="en-US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responsible for data collection and group dividing. </a:t>
            </a:r>
          </a:p>
          <a:p>
            <a:r>
              <a:rPr lang="en-US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all team members discussing structure, then </a:t>
            </a:r>
            <a:r>
              <a:rPr lang="en-US" b="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Jingzhe</a:t>
            </a:r>
            <a:r>
              <a:rPr lang="en-US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did data retrieve and storage. </a:t>
            </a:r>
          </a:p>
          <a:p>
            <a:r>
              <a:rPr lang="en-US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Next, </a:t>
            </a:r>
            <a:r>
              <a:rPr lang="en-US" b="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Yuqing</a:t>
            </a:r>
            <a:r>
              <a:rPr lang="en-US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b="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Yecheng</a:t>
            </a:r>
            <a:r>
              <a:rPr lang="en-US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built calculation function and graph visualization. </a:t>
            </a:r>
          </a:p>
          <a:p>
            <a:r>
              <a:rPr lang="en-US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Finally, </a:t>
            </a:r>
            <a:r>
              <a:rPr lang="en-US" b="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Yecheng</a:t>
            </a:r>
            <a:r>
              <a:rPr lang="en-US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me finished the menu.</a:t>
            </a:r>
          </a:p>
        </p:txBody>
      </p:sp>
    </p:spTree>
    <p:extLst>
      <p:ext uri="{BB962C8B-B14F-4D97-AF65-F5344CB8AC3E}">
        <p14:creationId xmlns:p14="http://schemas.microsoft.com/office/powerpoint/2010/main" val="3666785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This is content for our project.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7" name="Google Shape;1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the Bloomberg terminal, search for EPS and SPX Index information, and select the range of days.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are able to get stock’s name, EPS releasing date, second quarter 2018, actual and estimate EPS, and surprise.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" name="Google Shape;15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1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the surprise from the top to bottom. </a:t>
            </a:r>
          </a:p>
          <a:p>
            <a:r>
              <a:rPr kumimoji="1" lang="en-US" altLang="zh-CN" sz="11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data in Excel and transfer date format to “year-month-day-T-time”.</a:t>
            </a:r>
          </a:p>
          <a:p>
            <a:r>
              <a:rPr kumimoji="1" lang="en-US" altLang="zh-CN" sz="11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Divide into three groups and determine the thresholds, which is 7.5% and 2%.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82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r>
              <a:rPr lang="en-US" altLang="zh-CN" dirty="0"/>
              <a:t>Retrieved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csv files and Yahoo Finance, stored them in several STL data structures</a:t>
            </a:r>
          </a:p>
          <a:p>
            <a:pPr marL="457200" indent="-298450"/>
            <a:r>
              <a:rPr lang="en-US" altLang="zh-CN" dirty="0"/>
              <a:t>Designed two main classes: Stock and Map</a:t>
            </a:r>
          </a:p>
          <a:p>
            <a:pPr marL="457200" indent="-298450"/>
            <a:r>
              <a:rPr lang="en-US" altLang="zh-CN" dirty="0"/>
              <a:t>Used Stock to store EPS-related information and 121-day price, calculate abnormal return</a:t>
            </a:r>
          </a:p>
          <a:p>
            <a:pPr marL="457200" indent="-298450"/>
            <a:r>
              <a:rPr lang="en-US" altLang="zh-CN" dirty="0"/>
              <a:t>Used Group to do bootstrap sampling, calculated average AAR and CAAR</a:t>
            </a:r>
          </a:p>
          <a:p>
            <a:pPr marL="457200" indent="-298450"/>
            <a:r>
              <a:rPr lang="en-US" altLang="zh-CN" dirty="0"/>
              <a:t>Stored AAR &amp; CAAR in a matrix, designed a plot function to visualize them</a:t>
            </a:r>
          </a:p>
        </p:txBody>
      </p:sp>
    </p:spTree>
    <p:extLst>
      <p:ext uri="{BB962C8B-B14F-4D97-AF65-F5344CB8AC3E}">
        <p14:creationId xmlns:p14="http://schemas.microsoft.com/office/powerpoint/2010/main" val="551898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Designed a function to read data from csv files</a:t>
            </a:r>
          </a:p>
          <a:p>
            <a:r>
              <a:rPr lang="en-US" altLang="zh-CN" dirty="0"/>
              <a:t>Pass into two empty data structures</a:t>
            </a:r>
          </a:p>
          <a:p>
            <a:r>
              <a:rPr lang="en-US" altLang="zh-CN" dirty="0"/>
              <a:t>Retrieved data from files and feed them into </a:t>
            </a:r>
            <a:r>
              <a:rPr lang="en-US" altLang="zh-CN" dirty="0" err="1"/>
              <a:t>TickerList</a:t>
            </a:r>
            <a:r>
              <a:rPr lang="en-US" altLang="zh-CN" dirty="0"/>
              <a:t> and </a:t>
            </a:r>
            <a:r>
              <a:rPr lang="en-US" altLang="zh-CN" dirty="0" err="1"/>
              <a:t>TickerMap</a:t>
            </a:r>
            <a:endParaRPr lang="en-US" altLang="zh-CN" dirty="0"/>
          </a:p>
          <a:p>
            <a:r>
              <a:rPr lang="en-US" altLang="zh-CN" dirty="0"/>
              <a:t>Called a constructor for Stock class to create a new pair for the map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7014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Modified codes provided by our professor and encapsulated them into two functions</a:t>
            </a:r>
          </a:p>
          <a:p>
            <a:r>
              <a:rPr lang="en-US" altLang="zh-CN" dirty="0"/>
              <a:t>Pass into a map and traverse it</a:t>
            </a:r>
          </a:p>
          <a:p>
            <a:r>
              <a:rPr lang="en-US" altLang="zh-CN" dirty="0"/>
              <a:t>For each stock, run a while loop to push a price into the price list day by day</a:t>
            </a:r>
          </a:p>
          <a:p>
            <a:r>
              <a:rPr lang="en-US" altLang="zh-CN" dirty="0"/>
              <a:t>Wrote a if clause to examine whether the data for a stock are complete or not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7816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listed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options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would</a:t>
            </a:r>
            <a:r>
              <a:rPr lang="zh-CN" altLang="en-US" dirty="0"/>
              <a:t> </a:t>
            </a:r>
            <a:r>
              <a:rPr lang="en-US" altLang="zh-CN" dirty="0"/>
              <a:t>love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implement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main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  <a:endParaRPr dirty="0"/>
          </a:p>
        </p:txBody>
      </p:sp>
      <p:sp>
        <p:nvSpPr>
          <p:cNvPr id="258" name="Google Shape;2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描述">
  <p:cSld name="标题和描述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带描述的引言">
  <p:cSld name="带描述的引言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2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2"/>
          <p:cNvSpPr txBox="1">
            <a:spLocks noGrp="1"/>
          </p:cNvSpPr>
          <p:nvPr>
            <p:ph type="body" idx="1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99" name="Google Shape;99;p12"/>
          <p:cNvSpPr txBox="1">
            <a:spLocks noGrp="1"/>
          </p:cNvSpPr>
          <p:nvPr>
            <p:ph type="body" idx="2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Google Shape;103;p12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4" name="Google Shape;104;p12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800">
              <a:solidFill>
                <a:srgbClr val="BFE47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名片">
  <p:cSld name="名片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引言名片">
  <p:cSld name="引言名片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真或假">
  <p:cSld name="真或假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body" idx="1"/>
          </p:nvPr>
        </p:nvSpPr>
        <p:spPr>
          <a:xfrm rot="5400000">
            <a:off x="3035282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>
            <a:spLocks noGrp="1"/>
          </p:cNvSpPr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body" idx="1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1BE4B-6B33-C84D-9127-CA5016EC6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04E441-9AAC-104B-AEC7-B82778478B2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FC93F-6B95-4949-8207-06FE4BE7974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A04D02-D71F-F64F-ABA8-A16F933F2A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 altLang="zh-CN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227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标题幻灯片" type="title">
  <p:cSld name="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0" name="Google Shape;30;p3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" name="Google Shape;31;p3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" name="Google Shape;32;p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33" name="Google Shape;33;p3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34" name="Google Shape;34;p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36" name="Google Shape;36;p3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37" name="Google Shape;37;p3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8" name="Google Shape;38;p3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3"/>
          <p:cNvSpPr txBox="1"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"/>
          <p:cNvSpPr txBox="1"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body" idx="2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body" idx="3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4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 txBox="1"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body" idx="1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body" idx="2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 txBox="1"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0"/>
          <p:cNvSpPr>
            <a:spLocks noGrp="1"/>
          </p:cNvSpPr>
          <p:nvPr>
            <p:ph type="pic" idx="2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1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8;p1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" name="Google Shape;9;p1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10" name="Google Shape;10;p1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Google Shape;11;p1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13" name="Google Shape;13;p1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14" name="Google Shape;14;p1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5" name="Google Shape;15;p1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1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9" name="Google Shape;19;p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0" name="Google Shape;20;p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1" name="Google Shape;21;p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r>
              <a:rPr lang="en-US" altLang="zh-CN" dirty="0"/>
              <a:t>1</a:t>
            </a:r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5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>
            <a:spLocks noGrp="1"/>
          </p:cNvSpPr>
          <p:nvPr>
            <p:ph type="title"/>
          </p:nvPr>
        </p:nvSpPr>
        <p:spPr>
          <a:xfrm>
            <a:off x="677334" y="692727"/>
            <a:ext cx="9511695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</a:pPr>
            <a:r>
              <a:rPr lang="en-US" b="1">
                <a:solidFill>
                  <a:schemeClr val="dk1"/>
                </a:solidFill>
              </a:rPr>
              <a:t>NYU Tandon FRE 6883 Financial Computing</a:t>
            </a:r>
            <a:br>
              <a:rPr lang="en-US" b="1">
                <a:solidFill>
                  <a:schemeClr val="dk1"/>
                </a:solidFill>
              </a:rPr>
            </a:br>
            <a:r>
              <a:rPr lang="en-US" b="1">
                <a:solidFill>
                  <a:schemeClr val="dk1"/>
                </a:solidFill>
              </a:rPr>
              <a:t>Final Team 1 Project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44" name="Google Shape;144;p18"/>
          <p:cNvSpPr txBox="1">
            <a:spLocks noGrp="1"/>
          </p:cNvSpPr>
          <p:nvPr>
            <p:ph type="body" idx="1"/>
          </p:nvPr>
        </p:nvSpPr>
        <p:spPr>
          <a:xfrm>
            <a:off x="677334" y="3823855"/>
            <a:ext cx="8596668" cy="2217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dirty="0"/>
              <a:t>Professor: Tang Song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 dirty="0"/>
              <a:t>Team leader: </a:t>
            </a:r>
            <a:r>
              <a:rPr lang="en-US" dirty="0" err="1"/>
              <a:t>Yecheng</a:t>
            </a:r>
            <a:r>
              <a:rPr lang="en-US" dirty="0"/>
              <a:t> Li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 dirty="0"/>
              <a:t>Members: </a:t>
            </a:r>
            <a:r>
              <a:rPr lang="en-US" dirty="0" err="1"/>
              <a:t>Jingzhe</a:t>
            </a:r>
            <a:r>
              <a:rPr lang="en-US" dirty="0"/>
              <a:t> Yu, </a:t>
            </a:r>
            <a:r>
              <a:rPr lang="en-US" dirty="0" err="1"/>
              <a:t>Yuqing</a:t>
            </a:r>
            <a:r>
              <a:rPr lang="en-US" dirty="0"/>
              <a:t> Wang, Mohan Liu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 dirty="0"/>
              <a:t>Semester: 2019 Fall Semester 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 dirty="0"/>
              <a:t>Presentation Date: 05/14/2019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8663D5-4168-8547-A9DB-1621AF5787C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92955" y="6090040"/>
            <a:ext cx="683339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smtClean="0">
                <a:solidFill>
                  <a:schemeClr val="tx1"/>
                </a:solidFill>
              </a:rPr>
              <a:t>1</a:t>
            </a:fld>
            <a:endParaRPr lang="en-US" sz="13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内容占位符 22" descr="图片包含 屏幕截图&#10;&#10;&#10;&#10;自动生成的说明">
            <a:extLst>
              <a:ext uri="{FF2B5EF4-FFF2-40B4-BE49-F238E27FC236}">
                <a16:creationId xmlns:a16="http://schemas.microsoft.com/office/drawing/2014/main" id="{21CBCE89-3329-AD41-9543-50326BA6E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993" y="1270000"/>
            <a:ext cx="7150100" cy="3505200"/>
          </a:xfrm>
        </p:spPr>
      </p:pic>
      <p:pic>
        <p:nvPicPr>
          <p:cNvPr id="13" name="图片 12" descr="图片包含 屏幕截图&#10;&#10;&#10;&#10;自动生成的说明">
            <a:extLst>
              <a:ext uri="{FF2B5EF4-FFF2-40B4-BE49-F238E27FC236}">
                <a16:creationId xmlns:a16="http://schemas.microsoft.com/office/drawing/2014/main" id="{DF2889D6-ADC6-6949-9F0E-69D6D9BDA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50" y="3826700"/>
            <a:ext cx="6235700" cy="2679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5F66B7E4-D034-3A41-890C-760E17FCC0A1}"/>
                  </a:ext>
                </a:extLst>
              </p:cNvPr>
              <p:cNvSpPr txBox="1"/>
              <p:nvPr/>
            </p:nvSpPr>
            <p:spPr>
              <a:xfrm>
                <a:off x="473146" y="5022652"/>
                <a:ext cx="3892056" cy="4396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𝐴𝑅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𝑃𝑟𝑖𝑐𝑒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𝑃𝑟𝑖𝑐𝑒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𝑃𝑟𝑖𝑐𝑒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𝑆𝑃𝑌𝑅𝑒𝑡𝑢𝑟𝑛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5F66B7E4-D034-3A41-890C-760E17FCC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146" y="5022652"/>
                <a:ext cx="3892056" cy="439672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标题 1">
            <a:extLst>
              <a:ext uri="{FF2B5EF4-FFF2-40B4-BE49-F238E27FC236}">
                <a16:creationId xmlns:a16="http://schemas.microsoft.com/office/drawing/2014/main" id="{A914BC42-CE11-9D40-9A31-1D94F6156AED}"/>
              </a:ext>
            </a:extLst>
          </p:cNvPr>
          <p:cNvSpPr txBox="1">
            <a:spLocks/>
          </p:cNvSpPr>
          <p:nvPr/>
        </p:nvSpPr>
        <p:spPr>
          <a:xfrm>
            <a:off x="413833" y="525531"/>
            <a:ext cx="8590234" cy="497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kumimoji="1" lang="en-US" altLang="zh-CN" sz="3200" b="1" dirty="0">
                <a:solidFill>
                  <a:schemeClr val="tx1"/>
                </a:solidFill>
              </a:rPr>
              <a:t>5. Bootstrapping</a:t>
            </a:r>
            <a:r>
              <a:rPr kumimoji="1" lang="zh-CN" altLang="en-US" sz="3200" b="1" dirty="0">
                <a:solidFill>
                  <a:schemeClr val="tx1"/>
                </a:solidFill>
              </a:rPr>
              <a:t> </a:t>
            </a:r>
            <a:r>
              <a:rPr kumimoji="1" lang="en-US" altLang="zh-CN" sz="3200" b="1" dirty="0">
                <a:solidFill>
                  <a:schemeClr val="tx1"/>
                </a:solidFill>
              </a:rPr>
              <a:t>implementation (Cont.)</a:t>
            </a:r>
            <a:endParaRPr kumimoji="1" lang="zh-CN" alt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8B4585-887D-3E42-A5FF-33B8A29DEB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148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文字&#10;&#10;&#10;&#10;自动生成的说明">
            <a:extLst>
              <a:ext uri="{FF2B5EF4-FFF2-40B4-BE49-F238E27FC236}">
                <a16:creationId xmlns:a16="http://schemas.microsoft.com/office/drawing/2014/main" id="{BD86E9D5-6615-F149-ADC1-957BD2EE5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40" y="1270000"/>
            <a:ext cx="5016500" cy="35306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CB38AE9-0B31-7446-8269-C3F9F5543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914" y="312228"/>
            <a:ext cx="8596668" cy="1320800"/>
          </a:xfrm>
        </p:spPr>
        <p:txBody>
          <a:bodyPr>
            <a:normAutofit/>
          </a:bodyPr>
          <a:lstStyle/>
          <a:p>
            <a:r>
              <a:rPr kumimoji="1" lang="en-US" altLang="zh-CN" sz="3200" b="1" dirty="0">
                <a:solidFill>
                  <a:schemeClr val="tx1"/>
                </a:solidFill>
              </a:rPr>
              <a:t>5.</a:t>
            </a:r>
            <a:r>
              <a:rPr kumimoji="1" lang="zh-CN" altLang="en-US" sz="3200" b="1" dirty="0">
                <a:solidFill>
                  <a:schemeClr val="tx1"/>
                </a:solidFill>
              </a:rPr>
              <a:t> </a:t>
            </a:r>
            <a:r>
              <a:rPr kumimoji="1" lang="en-US" altLang="zh-CN" sz="3200" b="1" dirty="0">
                <a:solidFill>
                  <a:schemeClr val="tx1"/>
                </a:solidFill>
              </a:rPr>
              <a:t>Bootstrapping</a:t>
            </a:r>
            <a:r>
              <a:rPr kumimoji="1" lang="zh-CN" altLang="en-US" sz="3200" b="1" dirty="0">
                <a:solidFill>
                  <a:schemeClr val="tx1"/>
                </a:solidFill>
              </a:rPr>
              <a:t> </a:t>
            </a:r>
            <a:r>
              <a:rPr kumimoji="1" lang="en-US" altLang="zh-CN" sz="3200" b="1" dirty="0">
                <a:solidFill>
                  <a:schemeClr val="tx1"/>
                </a:solidFill>
              </a:rPr>
              <a:t>Implementation(Cont.)</a:t>
            </a:r>
            <a:endParaRPr kumimoji="1" lang="zh-CN" altLang="en-US" sz="3200" dirty="0"/>
          </a:p>
        </p:txBody>
      </p:sp>
      <p:pic>
        <p:nvPicPr>
          <p:cNvPr id="11" name="内容占位符 10" descr="图片包含 屏幕截图&#10;&#10;&#10;&#10;自动生成的说明">
            <a:extLst>
              <a:ext uri="{FF2B5EF4-FFF2-40B4-BE49-F238E27FC236}">
                <a16:creationId xmlns:a16="http://schemas.microsoft.com/office/drawing/2014/main" id="{83AD882F-480C-A840-9111-65D29A10D7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17634" y="1270000"/>
            <a:ext cx="5290944" cy="4978400"/>
          </a:xfrm>
        </p:spPr>
      </p:pic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ED1C3F60-B9B9-D949-8B49-746811AD1037}"/>
              </a:ext>
            </a:extLst>
          </p:cNvPr>
          <p:cNvCxnSpPr>
            <a:cxnSpLocks/>
          </p:cNvCxnSpPr>
          <p:nvPr/>
        </p:nvCxnSpPr>
        <p:spPr>
          <a:xfrm flipH="1" flipV="1">
            <a:off x="3668110" y="1839310"/>
            <a:ext cx="2906259" cy="1424396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4B24323C-E3AD-8D49-9270-20B2B268BBCA}"/>
              </a:ext>
            </a:extLst>
          </p:cNvPr>
          <p:cNvCxnSpPr>
            <a:cxnSpLocks/>
          </p:cNvCxnSpPr>
          <p:nvPr/>
        </p:nvCxnSpPr>
        <p:spPr>
          <a:xfrm flipH="1" flipV="1">
            <a:off x="3545058" y="2307102"/>
            <a:ext cx="3029311" cy="1121898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464DE4BE-6865-D84E-B90C-8C08D6607007}"/>
              </a:ext>
            </a:extLst>
          </p:cNvPr>
          <p:cNvCxnSpPr/>
          <p:nvPr/>
        </p:nvCxnSpPr>
        <p:spPr>
          <a:xfrm flipV="1">
            <a:off x="3179298" y="1477108"/>
            <a:ext cx="2813539" cy="1786598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C6A604B1-1FEA-344A-A2D5-E585D1DA4DF7}"/>
              </a:ext>
            </a:extLst>
          </p:cNvPr>
          <p:cNvCxnSpPr/>
          <p:nvPr/>
        </p:nvCxnSpPr>
        <p:spPr>
          <a:xfrm>
            <a:off x="3390314" y="3559126"/>
            <a:ext cx="2504049" cy="661182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508FE107-028B-0644-B3A4-3E7662E35EC1}"/>
              </a:ext>
            </a:extLst>
          </p:cNvPr>
          <p:cNvCxnSpPr/>
          <p:nvPr/>
        </p:nvCxnSpPr>
        <p:spPr>
          <a:xfrm flipH="1">
            <a:off x="7990449" y="2551508"/>
            <a:ext cx="492369" cy="1668800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58FB5E0-2347-2541-AEBE-783E40F9C887}"/>
                  </a:ext>
                </a:extLst>
              </p:cNvPr>
              <p:cNvSpPr txBox="1"/>
              <p:nvPr/>
            </p:nvSpPr>
            <p:spPr>
              <a:xfrm>
                <a:off x="2834612" y="5031152"/>
                <a:ext cx="2115209" cy="565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𝐴𝑅</m:t>
                      </m:r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𝐴𝑅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58FB5E0-2347-2541-AEBE-783E40F9C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612" y="5031152"/>
                <a:ext cx="2115209" cy="565861"/>
              </a:xfrm>
              <a:prstGeom prst="rect">
                <a:avLst/>
              </a:prstGeom>
              <a:blipFill>
                <a:blip r:embed="rId4"/>
                <a:stretch>
                  <a:fillRect t="-80000" b="-6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91CC3FBD-CA3D-3C4B-AC55-62114EBB8509}"/>
              </a:ext>
            </a:extLst>
          </p:cNvPr>
          <p:cNvCxnSpPr/>
          <p:nvPr/>
        </p:nvCxnSpPr>
        <p:spPr>
          <a:xfrm>
            <a:off x="4824248" y="5349766"/>
            <a:ext cx="1750121" cy="0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B6D22A78-C620-1141-A9FD-709BC9751541}"/>
                  </a:ext>
                </a:extLst>
              </p:cNvPr>
              <p:cNvSpPr txBox="1"/>
              <p:nvPr/>
            </p:nvSpPr>
            <p:spPr>
              <a:xfrm>
                <a:off x="8518892" y="1419878"/>
                <a:ext cx="2285095" cy="7754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𝐶𝐴𝐴𝑅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𝐴𝐴𝑅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B6D22A78-C620-1141-A9FD-709BC9751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8892" y="1419878"/>
                <a:ext cx="2285095" cy="775405"/>
              </a:xfrm>
              <a:prstGeom prst="rect">
                <a:avLst/>
              </a:prstGeom>
              <a:blipFill>
                <a:blip r:embed="rId5"/>
                <a:stretch>
                  <a:fillRect t="-112903" b="-1709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352DDDE6-3CA8-EE4B-ADD5-B382D61BF814}"/>
              </a:ext>
            </a:extLst>
          </p:cNvPr>
          <p:cNvCxnSpPr/>
          <p:nvPr/>
        </p:nvCxnSpPr>
        <p:spPr>
          <a:xfrm flipV="1">
            <a:off x="7242182" y="1930400"/>
            <a:ext cx="1486413" cy="1051951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7D6F7DC4-A631-7940-9FFD-C65A5726D45E}"/>
                  </a:ext>
                </a:extLst>
              </p:cNvPr>
              <p:cNvSpPr/>
              <p:nvPr/>
            </p:nvSpPr>
            <p:spPr>
              <a:xfrm>
                <a:off x="8659544" y="2422633"/>
                <a:ext cx="2345579" cy="658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𝑣𝑔𝐴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𝐴𝑅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sup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𝐴𝐴𝑅</m:t>
                              </m:r>
                            </m:e>
                          </m:nary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30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7D6F7DC4-A631-7940-9FFD-C65A5726D4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544" y="2422633"/>
                <a:ext cx="2345579" cy="658194"/>
              </a:xfrm>
              <a:prstGeom prst="rect">
                <a:avLst/>
              </a:prstGeom>
              <a:blipFill>
                <a:blip r:embed="rId6"/>
                <a:stretch>
                  <a:fillRect t="-60377" b="-528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0AE8DBF1-AD34-1A42-8625-2519043DC04C}"/>
                  </a:ext>
                </a:extLst>
              </p:cNvPr>
              <p:cNvSpPr/>
              <p:nvPr/>
            </p:nvSpPr>
            <p:spPr>
              <a:xfrm>
                <a:off x="8058295" y="3546553"/>
                <a:ext cx="2621295" cy="658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𝑣𝑔𝐶𝐴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𝐴𝑅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sup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𝐶𝐴𝐴𝑅</m:t>
                              </m:r>
                            </m:e>
                          </m:nary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30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0AE8DBF1-AD34-1A42-8625-2519043DC0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295" y="3546553"/>
                <a:ext cx="2621295" cy="658194"/>
              </a:xfrm>
              <a:prstGeom prst="rect">
                <a:avLst/>
              </a:prstGeom>
              <a:blipFill>
                <a:blip r:embed="rId7"/>
                <a:stretch>
                  <a:fillRect t="-58491" b="-528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DCC019-A61B-6047-A240-8E0823AA7DE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384594" y="6349001"/>
            <a:ext cx="683339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594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</a:pPr>
            <a:r>
              <a:rPr lang="en-US" altLang="zh-CN" b="1" dirty="0">
                <a:solidFill>
                  <a:schemeClr val="dk1"/>
                </a:solidFill>
              </a:rPr>
              <a:t>6</a:t>
            </a:r>
            <a:r>
              <a:rPr lang="en-US" b="1" dirty="0">
                <a:solidFill>
                  <a:schemeClr val="dk1"/>
                </a:solidFill>
              </a:rPr>
              <a:t>.Menu design</a:t>
            </a:r>
            <a:br>
              <a:rPr lang="en-US" b="1" dirty="0">
                <a:solidFill>
                  <a:schemeClr val="dk1"/>
                </a:solidFill>
              </a:rPr>
            </a:br>
            <a:endParaRPr dirty="0"/>
          </a:p>
        </p:txBody>
      </p:sp>
      <p:sp>
        <p:nvSpPr>
          <p:cNvPr id="261" name="Google Shape;261;p32"/>
          <p:cNvSpPr txBox="1"/>
          <p:nvPr/>
        </p:nvSpPr>
        <p:spPr>
          <a:xfrm>
            <a:off x="1288775" y="1488300"/>
            <a:ext cx="10156500" cy="53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AutoNum type="arabicParenR"/>
            </a:pPr>
            <a:r>
              <a:rPr lang="en-US" sz="2400" dirty="0">
                <a:latin typeface="Trebuchet MS"/>
                <a:ea typeface="Trebuchet MS"/>
                <a:cs typeface="Trebuchet MS"/>
                <a:sym typeface="Trebuchet MS"/>
              </a:rPr>
              <a:t>Retrieve historical price data for all stocks.</a:t>
            </a:r>
            <a:br>
              <a:rPr lang="en-US" sz="2400" dirty="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2400" dirty="0" err="1">
                <a:latin typeface="Trebuchet MS"/>
                <a:ea typeface="Trebuchet MS"/>
                <a:cs typeface="Trebuchet MS"/>
                <a:sym typeface="Trebuchet MS"/>
              </a:rPr>
              <a:t>i</a:t>
            </a:r>
            <a:r>
              <a:rPr lang="en-US" sz="2400" dirty="0">
                <a:latin typeface="Trebuchet MS"/>
                <a:ea typeface="Trebuchet MS"/>
                <a:cs typeface="Trebuchet MS"/>
                <a:sym typeface="Trebuchet MS"/>
              </a:rPr>
              <a:t>. Utilized </a:t>
            </a:r>
            <a:r>
              <a:rPr lang="en-US" sz="2400" dirty="0" err="1">
                <a:latin typeface="Trebuchet MS"/>
                <a:ea typeface="Trebuchet MS"/>
                <a:cs typeface="Trebuchet MS"/>
                <a:sym typeface="Trebuchet MS"/>
              </a:rPr>
              <a:t>libcurl</a:t>
            </a:r>
            <a:r>
              <a:rPr lang="en-US" sz="2400" dirty="0">
                <a:latin typeface="Trebuchet MS"/>
                <a:ea typeface="Trebuchet MS"/>
                <a:cs typeface="Trebuchet MS"/>
                <a:sym typeface="Trebuchet MS"/>
              </a:rPr>
              <a:t> to populate stocks’ maps.</a:t>
            </a:r>
            <a:endParaRPr sz="2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rebuchet MS"/>
                <a:ea typeface="Trebuchet MS"/>
                <a:cs typeface="Trebuchet MS"/>
                <a:sym typeface="Trebuchet MS"/>
              </a:rPr>
              <a:t>2) Pull information for one stock from one group.</a:t>
            </a:r>
            <a:endParaRPr sz="2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latin typeface="Trebuchet MS"/>
                <a:ea typeface="Trebuchet MS"/>
                <a:cs typeface="Trebuchet MS"/>
                <a:sym typeface="Trebuchet MS"/>
              </a:rPr>
              <a:t>i</a:t>
            </a:r>
            <a:r>
              <a:rPr lang="en-US" sz="2400" dirty="0">
                <a:latin typeface="Trebuchet MS"/>
                <a:ea typeface="Trebuchet MS"/>
                <a:cs typeface="Trebuchet MS"/>
                <a:sym typeface="Trebuchet MS"/>
              </a:rPr>
              <a:t>. Use ticker to locate specific stock along with its information</a:t>
            </a:r>
            <a:endParaRPr sz="2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rebuchet MS"/>
                <a:ea typeface="Trebuchet MS"/>
                <a:cs typeface="Trebuchet MS"/>
                <a:sym typeface="Trebuchet MS"/>
              </a:rPr>
              <a:t>3) Show AAR or CAAR for one Group.</a:t>
            </a:r>
            <a:endParaRPr sz="2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latin typeface="Trebuchet MS"/>
                <a:ea typeface="Trebuchet MS"/>
                <a:cs typeface="Trebuchet MS"/>
                <a:sym typeface="Trebuchet MS"/>
              </a:rPr>
              <a:t>i</a:t>
            </a:r>
            <a:r>
              <a:rPr lang="en-US" sz="2400" dirty="0">
                <a:latin typeface="Trebuchet MS"/>
                <a:ea typeface="Trebuchet MS"/>
                <a:cs typeface="Trebuchet MS"/>
                <a:sym typeface="Trebuchet MS"/>
              </a:rPr>
              <a:t>. Display the data vector of selected group and data type.</a:t>
            </a:r>
            <a:endParaRPr sz="2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rebuchet MS"/>
                <a:ea typeface="Trebuchet MS"/>
                <a:cs typeface="Trebuchet MS"/>
                <a:sym typeface="Trebuchet MS"/>
              </a:rPr>
              <a:t>4) Show the graph with CAAR for all 3 groups</a:t>
            </a:r>
            <a:endParaRPr sz="2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latin typeface="Trebuchet MS"/>
                <a:ea typeface="Trebuchet MS"/>
                <a:cs typeface="Trebuchet MS"/>
                <a:sym typeface="Trebuchet MS"/>
              </a:rPr>
              <a:t>i</a:t>
            </a:r>
            <a:r>
              <a:rPr lang="en-US" sz="2400" dirty="0">
                <a:latin typeface="Trebuchet MS"/>
                <a:ea typeface="Trebuchet MS"/>
                <a:cs typeface="Trebuchet MS"/>
                <a:sym typeface="Trebuchet MS"/>
              </a:rPr>
              <a:t>. Utilized </a:t>
            </a:r>
            <a:r>
              <a:rPr lang="en-US" sz="2400" dirty="0" err="1">
                <a:latin typeface="Trebuchet MS"/>
                <a:ea typeface="Trebuchet MS"/>
                <a:cs typeface="Trebuchet MS"/>
                <a:sym typeface="Trebuchet MS"/>
              </a:rPr>
              <a:t>gunplot</a:t>
            </a:r>
            <a:r>
              <a:rPr lang="en-US" sz="2400" dirty="0">
                <a:latin typeface="Trebuchet MS"/>
                <a:ea typeface="Trebuchet MS"/>
                <a:cs typeface="Trebuchet MS"/>
                <a:sym typeface="Trebuchet MS"/>
              </a:rPr>
              <a:t> to graph our CAAR for all 3 groups.</a:t>
            </a:r>
            <a:endParaRPr sz="2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rebuchet MS"/>
                <a:ea typeface="Trebuchet MS"/>
                <a:cs typeface="Trebuchet MS"/>
                <a:sym typeface="Trebuchet MS"/>
              </a:rPr>
              <a:t>5) Exit your program.  </a:t>
            </a:r>
            <a:endParaRPr sz="24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11DEAD-647B-F941-B077-0C0B23F3FA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3"/>
          <p:cNvSpPr txBox="1">
            <a:spLocks noGrp="1"/>
          </p:cNvSpPr>
          <p:nvPr>
            <p:ph type="title"/>
          </p:nvPr>
        </p:nvSpPr>
        <p:spPr>
          <a:xfrm>
            <a:off x="677334" y="5779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0000"/>
                </a:solidFill>
              </a:rPr>
              <a:t>Before we move to options...</a:t>
            </a:r>
            <a:br>
              <a:rPr lang="en-US" sz="1400">
                <a:solidFill>
                  <a:srgbClr val="000000"/>
                </a:solidFill>
              </a:rPr>
            </a:br>
            <a:endParaRPr sz="1400">
              <a:solidFill>
                <a:srgbClr val="000000"/>
              </a:solidFill>
            </a:endParaRPr>
          </a:p>
        </p:txBody>
      </p:sp>
      <p:sp>
        <p:nvSpPr>
          <p:cNvPr id="267" name="Google Shape;267;p33"/>
          <p:cNvSpPr txBox="1"/>
          <p:nvPr/>
        </p:nvSpPr>
        <p:spPr>
          <a:xfrm>
            <a:off x="475600" y="1610950"/>
            <a:ext cx="4786800" cy="41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vector&lt;string&gt; BeatList, MeetList, MissList;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    map&lt;string, Stock&gt; BeatMap, MeetMap, MissMap;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    map&lt;string, double&gt; SPY;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    map&lt;string, double&gt;* SPYptr = nullptr;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    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    Group* BeatPtr = nullptr;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    Group* MeetPtr = nullptr;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    Group* MissPtr = nullptr;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    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    Matrix DataMatirx;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    VectorV BeatVector(2);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    VectorV MeetVector(2);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    VectorV MissVector(2);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8" name="Google Shape;268;p33"/>
          <p:cNvSpPr txBox="1"/>
          <p:nvPr/>
        </p:nvSpPr>
        <p:spPr>
          <a:xfrm>
            <a:off x="5027275" y="1392500"/>
            <a:ext cx="4899300" cy="51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int</a:t>
            </a:r>
            <a:r>
              <a:rPr lang="en-US" sz="16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Option = 0;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do</a:t>
            </a:r>
            <a:endParaRPr sz="1600" dirty="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</a:rPr>
              <a:t>  </a:t>
            </a:r>
            <a:r>
              <a:rPr lang="en-US" sz="1600" dirty="0">
                <a:latin typeface="Trebuchet MS"/>
                <a:ea typeface="Trebuchet MS"/>
                <a:cs typeface="Trebuchet MS"/>
                <a:sym typeface="Trebuchet MS"/>
              </a:rPr>
              <a:t>  {</a:t>
            </a:r>
            <a:endParaRPr sz="16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Trebuchet MS"/>
                <a:ea typeface="Trebuchet MS"/>
                <a:cs typeface="Trebuchet MS"/>
                <a:sym typeface="Trebuchet MS"/>
              </a:rPr>
              <a:t>     	</a:t>
            </a:r>
            <a:r>
              <a:rPr lang="en-US" sz="1600" dirty="0" err="1">
                <a:latin typeface="Trebuchet MS"/>
                <a:ea typeface="Trebuchet MS"/>
                <a:cs typeface="Trebuchet MS"/>
                <a:sym typeface="Trebuchet MS"/>
              </a:rPr>
              <a:t>cout</a:t>
            </a:r>
            <a:r>
              <a:rPr lang="en-US" sz="1600" dirty="0">
                <a:latin typeface="Trebuchet MS"/>
                <a:ea typeface="Trebuchet MS"/>
                <a:cs typeface="Trebuchet MS"/>
                <a:sym typeface="Trebuchet MS"/>
              </a:rPr>
              <a:t> &lt;&lt; </a:t>
            </a:r>
            <a:endParaRPr sz="16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Trebuchet MS"/>
                <a:ea typeface="Trebuchet MS"/>
                <a:cs typeface="Trebuchet MS"/>
                <a:sym typeface="Trebuchet MS"/>
              </a:rPr>
              <a:t>“Menu instruction…” </a:t>
            </a:r>
            <a:endParaRPr sz="16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Trebuchet MS"/>
                <a:ea typeface="Trebuchet MS"/>
                <a:cs typeface="Trebuchet MS"/>
                <a:sym typeface="Trebuchet MS"/>
              </a:rPr>
              <a:t>&lt;&lt; </a:t>
            </a:r>
            <a:r>
              <a:rPr lang="en-US" sz="1600" dirty="0" err="1">
                <a:latin typeface="Trebuchet MS"/>
                <a:ea typeface="Trebuchet MS"/>
                <a:cs typeface="Trebuchet MS"/>
                <a:sym typeface="Trebuchet MS"/>
              </a:rPr>
              <a:t>endl</a:t>
            </a:r>
            <a:r>
              <a:rPr lang="en-US" sz="1600" dirty="0">
                <a:latin typeface="Trebuchet MS"/>
                <a:ea typeface="Trebuchet MS"/>
                <a:cs typeface="Trebuchet MS"/>
                <a:sym typeface="Trebuchet MS"/>
              </a:rPr>
              <a:t>;</a:t>
            </a:r>
            <a:endParaRPr sz="16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Trebuchet MS"/>
                <a:ea typeface="Trebuchet MS"/>
                <a:cs typeface="Trebuchet MS"/>
                <a:sym typeface="Trebuchet MS"/>
              </a:rPr>
              <a:t>       </a:t>
            </a:r>
            <a:r>
              <a:rPr lang="en-US" sz="1600" dirty="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600" dirty="0" err="1">
                <a:latin typeface="Trebuchet MS"/>
                <a:ea typeface="Trebuchet MS"/>
                <a:cs typeface="Trebuchet MS"/>
                <a:sym typeface="Trebuchet MS"/>
              </a:rPr>
              <a:t>cout</a:t>
            </a:r>
            <a:r>
              <a:rPr lang="en-US" sz="1600" dirty="0">
                <a:latin typeface="Trebuchet MS"/>
                <a:ea typeface="Trebuchet MS"/>
                <a:cs typeface="Trebuchet MS"/>
                <a:sym typeface="Trebuchet MS"/>
              </a:rPr>
              <a:t> &lt;&lt; "Enter your option: "; </a:t>
            </a:r>
            <a:r>
              <a:rPr lang="en-US" sz="1600" dirty="0" err="1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cin</a:t>
            </a:r>
            <a:r>
              <a:rPr lang="en-US" sz="1600" dirty="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 &gt;&gt; Option</a:t>
            </a:r>
            <a:r>
              <a:rPr lang="en-US" sz="1600" dirty="0">
                <a:latin typeface="Trebuchet MS"/>
                <a:ea typeface="Trebuchet MS"/>
                <a:cs typeface="Trebuchet MS"/>
                <a:sym typeface="Trebuchet MS"/>
              </a:rPr>
              <a:t>;</a:t>
            </a:r>
            <a:endParaRPr sz="16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Trebuchet MS"/>
                <a:ea typeface="Trebuchet MS"/>
                <a:cs typeface="Trebuchet MS"/>
                <a:sym typeface="Trebuchet MS"/>
              </a:rPr>
              <a:t>}</a:t>
            </a:r>
            <a:endParaRPr sz="16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while(Option &gt;</a:t>
            </a:r>
            <a:r>
              <a:rPr lang="en-US" altLang="zh-CN" sz="1600" dirty="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=</a:t>
            </a:r>
            <a:r>
              <a:rPr lang="en-US" sz="1600" dirty="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 0 &amp;&amp; Option &lt;5);</a:t>
            </a:r>
            <a:endParaRPr sz="16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CF4160-9CB9-494C-84FE-012EB4B6CE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"/>
          <p:cNvSpPr txBox="1">
            <a:spLocks noGrp="1"/>
          </p:cNvSpPr>
          <p:nvPr>
            <p:ph type="title"/>
          </p:nvPr>
        </p:nvSpPr>
        <p:spPr>
          <a:xfrm>
            <a:off x="677334" y="4255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Before we move to options...</a:t>
            </a:r>
            <a:br>
              <a:rPr lang="en-US" b="1">
                <a:solidFill>
                  <a:schemeClr val="dk1"/>
                </a:solidFill>
              </a:rPr>
            </a:br>
            <a:endParaRPr/>
          </a:p>
        </p:txBody>
      </p:sp>
      <p:pic>
        <p:nvPicPr>
          <p:cNvPr id="274" name="Google Shape;27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225" y="1346475"/>
            <a:ext cx="4757125" cy="518729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4"/>
          <p:cNvSpPr txBox="1"/>
          <p:nvPr/>
        </p:nvSpPr>
        <p:spPr>
          <a:xfrm>
            <a:off x="5431200" y="1387125"/>
            <a:ext cx="6244200" cy="51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switch(Option)</a:t>
            </a:r>
            <a:endParaRPr dirty="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rebuchet MS"/>
                <a:ea typeface="Trebuchet MS"/>
                <a:cs typeface="Trebuchet MS"/>
                <a:sym typeface="Trebuchet MS"/>
              </a:rPr>
              <a:t>{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rebuchet MS"/>
                <a:ea typeface="Trebuchet MS"/>
                <a:cs typeface="Trebuchet MS"/>
                <a:sym typeface="Trebuchet MS"/>
              </a:rPr>
              <a:t>	case 1:{ //retrieve data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rebuchet MS"/>
                <a:ea typeface="Trebuchet MS"/>
                <a:cs typeface="Trebuchet MS"/>
                <a:sym typeface="Trebuchet MS"/>
              </a:rPr>
              <a:t>    break;}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rebuchet MS"/>
                <a:ea typeface="Trebuchet MS"/>
                <a:cs typeface="Trebuchet MS"/>
                <a:sym typeface="Trebuchet MS"/>
              </a:rPr>
              <a:t>case 2:{ //Pull information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rebuchet MS"/>
                <a:ea typeface="Trebuchet MS"/>
                <a:cs typeface="Trebuchet MS"/>
                <a:sym typeface="Trebuchet MS"/>
              </a:rPr>
              <a:t>    break;}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rebuchet MS"/>
                <a:ea typeface="Trebuchet MS"/>
                <a:cs typeface="Trebuchet MS"/>
                <a:sym typeface="Trebuchet MS"/>
              </a:rPr>
              <a:t>	case 3:{ // AAR or CAAR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rebuchet MS"/>
                <a:ea typeface="Trebuchet MS"/>
                <a:cs typeface="Trebuchet MS"/>
                <a:sym typeface="Trebuchet MS"/>
              </a:rPr>
              <a:t>    break;}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rebuchet MS"/>
                <a:ea typeface="Trebuchet MS"/>
                <a:cs typeface="Trebuchet MS"/>
                <a:sym typeface="Trebuchet MS"/>
              </a:rPr>
              <a:t>	case 4:{ // Graph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rebuchet MS"/>
                <a:ea typeface="Trebuchet MS"/>
                <a:cs typeface="Trebuchet MS"/>
                <a:sym typeface="Trebuchet MS"/>
              </a:rPr>
              <a:t>    break;}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rebuchet MS"/>
                <a:ea typeface="Trebuchet MS"/>
                <a:cs typeface="Trebuchet MS"/>
                <a:sym typeface="Trebuchet MS"/>
              </a:rPr>
              <a:t>	case 5:{ //Exit program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rebuchet MS"/>
                <a:ea typeface="Trebuchet MS"/>
                <a:cs typeface="Trebuchet MS"/>
                <a:sym typeface="Trebuchet MS"/>
              </a:rPr>
              <a:t>		    break;}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rebuchet MS"/>
                <a:ea typeface="Trebuchet MS"/>
                <a:cs typeface="Trebuchet MS"/>
                <a:sym typeface="Trebuchet MS"/>
              </a:rPr>
              <a:t>	</a:t>
            </a:r>
            <a:r>
              <a:rPr lang="en-US" dirty="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default:{ </a:t>
            </a:r>
            <a:r>
              <a:rPr lang="en-US" dirty="0" err="1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cout</a:t>
            </a:r>
            <a:r>
              <a:rPr lang="en-US" dirty="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 &lt;&lt; “Invalid input” &lt;&lt; </a:t>
            </a:r>
            <a:r>
              <a:rPr lang="en-US" dirty="0" err="1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endl</a:t>
            </a:r>
            <a:r>
              <a:rPr lang="en-US" dirty="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;</a:t>
            </a:r>
            <a:endParaRPr dirty="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		      Option = </a:t>
            </a:r>
            <a:r>
              <a:rPr lang="en-US" altLang="zh-CN" dirty="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0</a:t>
            </a:r>
            <a:r>
              <a:rPr lang="en-US" dirty="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;</a:t>
            </a:r>
            <a:endParaRPr dirty="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		      break;</a:t>
            </a:r>
            <a:endParaRPr dirty="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rebuchet MS"/>
                <a:ea typeface="Trebuchet MS"/>
                <a:cs typeface="Trebuchet MS"/>
                <a:sym typeface="Trebuchet MS"/>
              </a:rPr>
              <a:t>	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rebuchet MS"/>
                <a:ea typeface="Trebuchet MS"/>
                <a:cs typeface="Trebuchet MS"/>
                <a:sym typeface="Trebuchet MS"/>
              </a:rPr>
              <a:t>}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537E84-98CB-CB47-AFC4-FA28244D2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2)  Pull stock information</a:t>
            </a:r>
            <a:br>
              <a:rPr lang="en-US" b="1">
                <a:solidFill>
                  <a:schemeClr val="dk1"/>
                </a:solidFill>
              </a:rPr>
            </a:br>
            <a:endParaRPr/>
          </a:p>
        </p:txBody>
      </p:sp>
      <p:sp>
        <p:nvSpPr>
          <p:cNvPr id="288" name="Google Shape;288;p36"/>
          <p:cNvSpPr txBox="1"/>
          <p:nvPr/>
        </p:nvSpPr>
        <p:spPr>
          <a:xfrm>
            <a:off x="1810400" y="1224775"/>
            <a:ext cx="7778400" cy="10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// Check if data is retrieved from Yahoo &amp; Use input stock ticker to pull stock information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5" name="内容占位符 3">
            <a:extLst>
              <a:ext uri="{FF2B5EF4-FFF2-40B4-BE49-F238E27FC236}">
                <a16:creationId xmlns:a16="http://schemas.microsoft.com/office/drawing/2014/main" id="{94411A55-D272-264E-A649-695A693C1D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7600575"/>
              </p:ext>
            </p:extLst>
          </p:nvPr>
        </p:nvGraphicFramePr>
        <p:xfrm>
          <a:off x="789074" y="2135875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CD8286-67E1-C84D-B119-FC18187F5D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</a:rPr>
              <a:t>3) Display AAR or CAAR</a:t>
            </a:r>
            <a:br>
              <a:rPr lang="en-US" b="1" dirty="0">
                <a:solidFill>
                  <a:schemeClr val="dk1"/>
                </a:solidFill>
              </a:rPr>
            </a:br>
            <a:endParaRPr dirty="0"/>
          </a:p>
        </p:txBody>
      </p:sp>
      <p:sp>
        <p:nvSpPr>
          <p:cNvPr id="295" name="Google Shape;295;p37"/>
          <p:cNvSpPr txBox="1"/>
          <p:nvPr/>
        </p:nvSpPr>
        <p:spPr>
          <a:xfrm>
            <a:off x="1810400" y="1347525"/>
            <a:ext cx="77784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// Run Bootstrapping for 30 times and display the selected data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6" name="Google Shape;296;p37"/>
          <p:cNvSpPr txBox="1"/>
          <p:nvPr/>
        </p:nvSpPr>
        <p:spPr>
          <a:xfrm>
            <a:off x="677325" y="1930500"/>
            <a:ext cx="8944500" cy="50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Group* </a:t>
            </a:r>
            <a:r>
              <a:rPr lang="en-US" sz="18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GroupCalculation</a:t>
            </a:r>
            <a:r>
              <a:rPr 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(vector&lt;string&gt;&amp; </a:t>
            </a:r>
            <a:r>
              <a:rPr lang="en-US" sz="18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TickerList</a:t>
            </a:r>
            <a:r>
              <a:rPr 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map&lt;string, Stock&gt;&amp; </a:t>
            </a:r>
            <a:r>
              <a:rPr lang="en-US" sz="18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Mystock</a:t>
            </a:r>
            <a:r>
              <a:rPr 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map&lt;string, double&gt;* </a:t>
            </a:r>
            <a:r>
              <a:rPr lang="en-US" sz="18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SPYptr</a:t>
            </a:r>
            <a:r>
              <a:rPr 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sz="1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{</a:t>
            </a:r>
            <a:endParaRPr sz="1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for (map&lt;string, Stock&gt;::iterator </a:t>
            </a:r>
            <a:r>
              <a:rPr lang="en-US" sz="18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itr</a:t>
            </a:r>
            <a:r>
              <a:rPr 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= </a:t>
            </a:r>
            <a:r>
              <a:rPr lang="en-US" sz="18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Mystock.begin</a:t>
            </a:r>
            <a:r>
              <a:rPr 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(); </a:t>
            </a:r>
            <a:r>
              <a:rPr lang="en-US" sz="18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itr</a:t>
            </a:r>
            <a:r>
              <a:rPr 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!= </a:t>
            </a:r>
            <a:r>
              <a:rPr lang="en-US" sz="18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Mystock.end</a:t>
            </a:r>
            <a:r>
              <a:rPr 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(); </a:t>
            </a:r>
            <a:r>
              <a:rPr lang="en-US" sz="18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itr</a:t>
            </a:r>
            <a:r>
              <a:rPr 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++) </a:t>
            </a:r>
            <a:endParaRPr sz="1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	{</a:t>
            </a:r>
            <a:r>
              <a:rPr lang="en-US" sz="18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itr</a:t>
            </a:r>
            <a:r>
              <a:rPr 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-&gt;</a:t>
            </a:r>
            <a:r>
              <a:rPr lang="en-US" sz="18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second.CalAR</a:t>
            </a:r>
            <a:r>
              <a:rPr 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</a:t>
            </a:r>
            <a:r>
              <a:rPr lang="en-US" sz="18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SPYptr</a:t>
            </a:r>
            <a:r>
              <a:rPr 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);}</a:t>
            </a:r>
            <a:endParaRPr sz="1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Group* </a:t>
            </a:r>
            <a:r>
              <a:rPr lang="en-US" sz="18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GroupPtr</a:t>
            </a:r>
            <a:r>
              <a:rPr 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= new Group(</a:t>
            </a:r>
            <a:r>
              <a:rPr lang="en-US" sz="18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TickerList</a:t>
            </a:r>
            <a:r>
              <a:rPr 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-US" sz="18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Mystock</a:t>
            </a:r>
            <a:r>
              <a:rPr 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);</a:t>
            </a:r>
            <a:endParaRPr sz="1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</a:t>
            </a:r>
            <a:r>
              <a:rPr lang="en-US" sz="18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GroupPtr</a:t>
            </a:r>
            <a:r>
              <a:rPr 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-&gt;</a:t>
            </a:r>
            <a:r>
              <a:rPr lang="en-US" sz="18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CalAvgCAAR</a:t>
            </a:r>
            <a:r>
              <a:rPr 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();</a:t>
            </a:r>
            <a:endParaRPr sz="1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</a:t>
            </a:r>
            <a:endParaRPr sz="1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return </a:t>
            </a:r>
            <a:r>
              <a:rPr lang="en-US" sz="18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GroupPtr</a:t>
            </a:r>
            <a:r>
              <a:rPr 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;</a:t>
            </a:r>
            <a:endParaRPr sz="1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}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Case 3:{</a:t>
            </a:r>
            <a:r>
              <a:rPr lang="en-US" sz="18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BeatPtr</a:t>
            </a:r>
            <a:r>
              <a:rPr 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= </a:t>
            </a:r>
            <a:r>
              <a:rPr lang="en-US" sz="18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GroupCalculation</a:t>
            </a:r>
            <a:r>
              <a:rPr 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</a:t>
            </a:r>
            <a:r>
              <a:rPr lang="en-US" sz="18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BeatList</a:t>
            </a:r>
            <a:r>
              <a:rPr 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-US" sz="18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BeatMap</a:t>
            </a:r>
            <a:r>
              <a:rPr 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-US" sz="18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SPYptr</a:t>
            </a:r>
            <a:r>
              <a:rPr 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);</a:t>
            </a:r>
            <a:endParaRPr sz="1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</a:t>
            </a:r>
            <a:r>
              <a:rPr lang="en-US" sz="18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MeetPtr</a:t>
            </a:r>
            <a:r>
              <a:rPr 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= </a:t>
            </a:r>
            <a:r>
              <a:rPr lang="en-US" sz="18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GroupCalculation</a:t>
            </a:r>
            <a:r>
              <a:rPr 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</a:t>
            </a:r>
            <a:r>
              <a:rPr lang="en-US" sz="18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MeetList</a:t>
            </a:r>
            <a:r>
              <a:rPr 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-US" sz="18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MeetMap</a:t>
            </a:r>
            <a:r>
              <a:rPr 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-US" sz="18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SPYptr</a:t>
            </a:r>
            <a:r>
              <a:rPr 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);</a:t>
            </a:r>
            <a:endParaRPr sz="1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</a:t>
            </a:r>
            <a:r>
              <a:rPr lang="en-US" sz="18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MissPtr</a:t>
            </a:r>
            <a:r>
              <a:rPr 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= </a:t>
            </a:r>
            <a:r>
              <a:rPr lang="en-US" sz="18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GroupCalculation</a:t>
            </a:r>
            <a:r>
              <a:rPr 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</a:t>
            </a:r>
            <a:r>
              <a:rPr lang="en-US" sz="18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MissList</a:t>
            </a:r>
            <a:r>
              <a:rPr 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-US" sz="18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MissMap</a:t>
            </a:r>
            <a:r>
              <a:rPr 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-US" sz="18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SPYptr</a:t>
            </a:r>
            <a:r>
              <a:rPr lang="en-US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);}</a:t>
            </a:r>
            <a:endParaRPr sz="1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0C12EA-DC6C-504C-8477-460A76C7C6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3) Display AAR or CAAR (Cont.)</a:t>
            </a:r>
            <a:br>
              <a:rPr lang="en-US" b="1">
                <a:solidFill>
                  <a:schemeClr val="dk1"/>
                </a:solidFill>
              </a:rPr>
            </a:br>
            <a:endParaRPr/>
          </a:p>
        </p:txBody>
      </p:sp>
      <p:sp>
        <p:nvSpPr>
          <p:cNvPr id="302" name="Google Shape;302;p38"/>
          <p:cNvSpPr txBox="1"/>
          <p:nvPr/>
        </p:nvSpPr>
        <p:spPr>
          <a:xfrm>
            <a:off x="759175" y="1546950"/>
            <a:ext cx="8944500" cy="25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typedef vector &lt;double&gt; VectorD;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typedef vector &lt;VectorD&gt; VectorV;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typedef vector &lt;VectorV&gt; Matrix;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303" name="Google Shape;303;p38"/>
          <p:cNvGraphicFramePr/>
          <p:nvPr/>
        </p:nvGraphicFramePr>
        <p:xfrm>
          <a:off x="845075" y="2844775"/>
          <a:ext cx="9059625" cy="2512200"/>
        </p:xfrm>
        <a:graphic>
          <a:graphicData uri="http://schemas.openxmlformats.org/drawingml/2006/table">
            <a:tbl>
              <a:tblPr>
                <a:noFill/>
                <a:tableStyleId>{C08B9D32-DEB0-4371-97C6-95AB29602B12}</a:tableStyleId>
              </a:tblPr>
              <a:tblGrid>
                <a:gridCol w="1253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8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Vector for (Avg)AAR</a:t>
                      </a:r>
                      <a:endParaRPr sz="18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Vector for (Avg)CAAR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8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Beat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Vector&lt;double&gt; 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Beat (Avg) AAR (120)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Vector&lt;double&gt; Beat (Avg) CAAR (120)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8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Meet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Vector&lt;double&gt; Meet (Avg) AAR (120)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Vector&lt;double&gt; Meet (Avg) CAAR (120)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8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Miss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Vector&lt;double&gt; Miss (Avg) AAR (120)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Vector&lt;double&gt; Miss (Avg) CAAR (120)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C9B99B-CD16-0841-B82F-FC1905D2C1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 txBox="1">
            <a:spLocks noGrp="1"/>
          </p:cNvSpPr>
          <p:nvPr>
            <p:ph type="title"/>
          </p:nvPr>
        </p:nvSpPr>
        <p:spPr>
          <a:xfrm>
            <a:off x="677334" y="423333"/>
            <a:ext cx="8596668" cy="694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40"/>
              <a:buFont typeface="Trebuchet MS"/>
              <a:buNone/>
            </a:pPr>
            <a:r>
              <a:rPr lang="en-US" altLang="zh-CN" sz="3240" b="1" dirty="0">
                <a:solidFill>
                  <a:schemeClr val="dk1"/>
                </a:solidFill>
              </a:rPr>
              <a:t>7</a:t>
            </a:r>
            <a:r>
              <a:rPr lang="en-US" sz="3240" b="1" dirty="0">
                <a:solidFill>
                  <a:schemeClr val="dk1"/>
                </a:solidFill>
              </a:rPr>
              <a:t>. Data visualization</a:t>
            </a:r>
            <a:br>
              <a:rPr lang="en-US" sz="3240" b="1" dirty="0">
                <a:solidFill>
                  <a:schemeClr val="dk1"/>
                </a:solidFill>
              </a:rPr>
            </a:br>
            <a:endParaRPr sz="324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05DA4C-6743-354F-A897-3E9BE4AAF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969319"/>
            <a:ext cx="8217223" cy="5740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06E5D2-650F-D442-A74A-3001A3D41A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8;p39">
            <a:extLst>
              <a:ext uri="{FF2B5EF4-FFF2-40B4-BE49-F238E27FC236}">
                <a16:creationId xmlns:a16="http://schemas.microsoft.com/office/drawing/2014/main" id="{EC1207C7-EC76-074C-ADA2-98958EE294D0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zh-CN" sz="3600" b="1" dirty="0">
                <a:solidFill>
                  <a:schemeClr val="dk1"/>
                </a:solidFill>
              </a:rPr>
              <a:t>8.Conclusion</a:t>
            </a:r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46ADEF-4D28-8A4D-B846-93EBF789AB30}"/>
              </a:ext>
            </a:extLst>
          </p:cNvPr>
          <p:cNvSpPr txBox="1"/>
          <p:nvPr/>
        </p:nvSpPr>
        <p:spPr>
          <a:xfrm>
            <a:off x="529053" y="1739607"/>
            <a:ext cx="9578774" cy="4651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After</a:t>
            </a:r>
            <a:r>
              <a:rPr lang="zh-CN" altLang="en-US" sz="2000" dirty="0"/>
              <a:t> </a:t>
            </a:r>
            <a:r>
              <a:rPr lang="en-US" altLang="zh-CN" sz="2000" dirty="0"/>
              <a:t>EPS</a:t>
            </a:r>
            <a:r>
              <a:rPr lang="zh-CN" altLang="en-US" sz="2000" dirty="0"/>
              <a:t> </a:t>
            </a:r>
            <a:r>
              <a:rPr lang="en-US" altLang="zh-CN" sz="2000" dirty="0"/>
              <a:t>release,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Abnormal</a:t>
            </a:r>
            <a:r>
              <a:rPr lang="zh-CN" altLang="en-US" sz="2000" dirty="0"/>
              <a:t> </a:t>
            </a:r>
            <a:r>
              <a:rPr lang="en-US" altLang="zh-CN" sz="2000" dirty="0"/>
              <a:t>Returns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Beat</a:t>
            </a:r>
            <a:r>
              <a:rPr lang="zh-CN" altLang="en-US" sz="2000" dirty="0"/>
              <a:t> </a:t>
            </a:r>
            <a:r>
              <a:rPr lang="en-US" altLang="zh-CN" sz="2000" dirty="0"/>
              <a:t>group</a:t>
            </a:r>
            <a:r>
              <a:rPr lang="zh-CN" altLang="en-US" sz="2000" dirty="0"/>
              <a:t> </a:t>
            </a:r>
            <a:r>
              <a:rPr lang="en-US" altLang="zh-CN" sz="2000" dirty="0"/>
              <a:t>will</a:t>
            </a:r>
            <a:r>
              <a:rPr lang="zh-CN" altLang="en-US" sz="2000" dirty="0"/>
              <a:t> </a:t>
            </a:r>
            <a:r>
              <a:rPr lang="en-US" altLang="zh-CN" sz="2000" dirty="0"/>
              <a:t>tend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go</a:t>
            </a:r>
            <a:r>
              <a:rPr lang="zh-CN" altLang="en-US" sz="2000" dirty="0"/>
              <a:t> </a:t>
            </a:r>
            <a:r>
              <a:rPr lang="en-US" altLang="zh-CN" sz="2000" dirty="0"/>
              <a:t>up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2%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Miss</a:t>
            </a:r>
            <a:r>
              <a:rPr lang="zh-CN" altLang="en-US" sz="2000" dirty="0"/>
              <a:t> </a:t>
            </a:r>
            <a:r>
              <a:rPr lang="en-US" altLang="zh-CN" sz="2000" dirty="0"/>
              <a:t>group</a:t>
            </a:r>
            <a:r>
              <a:rPr lang="zh-CN" altLang="en-US" sz="2000" dirty="0"/>
              <a:t> </a:t>
            </a:r>
            <a:r>
              <a:rPr lang="en-US" altLang="zh-CN" sz="2000" dirty="0"/>
              <a:t>will</a:t>
            </a:r>
            <a:r>
              <a:rPr lang="zh-CN" altLang="en-US" sz="2000" dirty="0"/>
              <a:t> </a:t>
            </a:r>
            <a:r>
              <a:rPr lang="en-US" altLang="zh-CN" sz="2000" dirty="0"/>
              <a:t>go</a:t>
            </a:r>
            <a:r>
              <a:rPr lang="zh-CN" altLang="en-US" sz="2000" dirty="0"/>
              <a:t> </a:t>
            </a:r>
            <a:r>
              <a:rPr lang="en-US" altLang="zh-CN" sz="2000" dirty="0"/>
              <a:t>down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-3.5%.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price</a:t>
            </a:r>
            <a:r>
              <a:rPr lang="zh-CN" altLang="en-US" sz="2000" dirty="0"/>
              <a:t> </a:t>
            </a:r>
            <a:r>
              <a:rPr lang="en-US" altLang="zh-CN" sz="2000" dirty="0"/>
              <a:t>change</a:t>
            </a:r>
            <a:r>
              <a:rPr lang="zh-CN" altLang="en-US" sz="2000" dirty="0"/>
              <a:t> </a:t>
            </a:r>
            <a:r>
              <a:rPr lang="en-US" altLang="zh-CN" sz="2000" dirty="0"/>
              <a:t>generated</a:t>
            </a:r>
            <a:r>
              <a:rPr lang="zh-CN" altLang="en-US" sz="2000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dirty="0"/>
              <a:t>bad</a:t>
            </a:r>
            <a:r>
              <a:rPr lang="zh-CN" altLang="en-US" sz="2000" dirty="0"/>
              <a:t> </a:t>
            </a:r>
            <a:r>
              <a:rPr lang="en-US" altLang="zh-CN" sz="2000" dirty="0"/>
              <a:t>news</a:t>
            </a:r>
            <a:r>
              <a:rPr lang="zh-CN" altLang="en-US" sz="2000" dirty="0"/>
              <a:t> </a:t>
            </a:r>
            <a:r>
              <a:rPr lang="en-US" altLang="zh-CN" sz="2000" dirty="0"/>
              <a:t>(i.e.</a:t>
            </a:r>
            <a:r>
              <a:rPr lang="zh-CN" altLang="en-US" sz="2000" dirty="0"/>
              <a:t> </a:t>
            </a:r>
            <a:r>
              <a:rPr lang="en-US" altLang="zh-CN" sz="2000" dirty="0"/>
              <a:t>estimate</a:t>
            </a:r>
            <a:r>
              <a:rPr lang="zh-CN" altLang="en-US" sz="2000" dirty="0"/>
              <a:t> </a:t>
            </a:r>
            <a:r>
              <a:rPr lang="en-US" altLang="zh-CN" sz="2000" dirty="0"/>
              <a:t>EPS</a:t>
            </a:r>
            <a:r>
              <a:rPr lang="zh-CN" altLang="en-US" sz="2000" dirty="0"/>
              <a:t> </a:t>
            </a:r>
            <a:r>
              <a:rPr lang="en-US" altLang="zh-CN" sz="2000" dirty="0"/>
              <a:t>&gt;</a:t>
            </a:r>
            <a:r>
              <a:rPr lang="zh-CN" altLang="en-US" sz="2000" dirty="0"/>
              <a:t> </a:t>
            </a:r>
            <a:r>
              <a:rPr lang="en-US" altLang="zh-CN" sz="2000" dirty="0"/>
              <a:t>actual</a:t>
            </a:r>
            <a:r>
              <a:rPr lang="zh-CN" altLang="en-US" sz="2000" dirty="0"/>
              <a:t> </a:t>
            </a:r>
            <a:r>
              <a:rPr lang="en-US" altLang="zh-CN" sz="2000" dirty="0"/>
              <a:t>EPS)</a:t>
            </a:r>
            <a:r>
              <a:rPr lang="zh-CN" altLang="en-US" sz="2000" dirty="0"/>
              <a:t> </a:t>
            </a:r>
            <a:r>
              <a:rPr lang="en-US" altLang="zh-CN" sz="2000" dirty="0"/>
              <a:t>has</a:t>
            </a:r>
            <a:r>
              <a:rPr lang="zh-CN" altLang="en-US" sz="2000" dirty="0"/>
              <a:t> </a:t>
            </a:r>
            <a:r>
              <a:rPr lang="en-US" altLang="zh-CN" sz="2000" dirty="0"/>
              <a:t>greater</a:t>
            </a:r>
            <a:r>
              <a:rPr lang="zh-CN" altLang="en-US" sz="2000" dirty="0"/>
              <a:t> </a:t>
            </a:r>
            <a:r>
              <a:rPr lang="en-US" altLang="zh-CN" sz="2000" dirty="0"/>
              <a:t>magnitude</a:t>
            </a:r>
            <a:r>
              <a:rPr lang="zh-CN" altLang="en-US" sz="2000" dirty="0"/>
              <a:t> </a:t>
            </a:r>
            <a:r>
              <a:rPr lang="en-US" altLang="zh-CN" sz="2000" dirty="0"/>
              <a:t>than</a:t>
            </a:r>
            <a:r>
              <a:rPr lang="zh-CN" altLang="en-US" sz="2000" dirty="0"/>
              <a:t> </a:t>
            </a:r>
            <a:r>
              <a:rPr lang="en-US" altLang="zh-CN" sz="2000" dirty="0"/>
              <a:t>that</a:t>
            </a:r>
            <a:r>
              <a:rPr lang="zh-CN" altLang="en-US" sz="2000" dirty="0"/>
              <a:t> </a:t>
            </a:r>
            <a:r>
              <a:rPr lang="en-US" altLang="zh-CN" sz="2000" dirty="0"/>
              <a:t>generated</a:t>
            </a:r>
            <a:r>
              <a:rPr lang="zh-CN" altLang="en-US" sz="2000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dirty="0"/>
              <a:t>good</a:t>
            </a:r>
            <a:r>
              <a:rPr lang="zh-CN" altLang="en-US" sz="2000" dirty="0"/>
              <a:t> </a:t>
            </a:r>
            <a:r>
              <a:rPr lang="en-US" altLang="zh-CN" sz="2000" dirty="0"/>
              <a:t>news(i.e.</a:t>
            </a:r>
            <a:r>
              <a:rPr lang="zh-CN" altLang="en-US" sz="2000" dirty="0"/>
              <a:t> </a:t>
            </a:r>
            <a:r>
              <a:rPr lang="en-US" altLang="zh-CN" sz="2000" dirty="0"/>
              <a:t>estimate</a:t>
            </a:r>
            <a:r>
              <a:rPr lang="zh-CN" altLang="en-US" sz="2000" dirty="0"/>
              <a:t> </a:t>
            </a:r>
            <a:r>
              <a:rPr lang="en-US" altLang="zh-CN" sz="2000" dirty="0"/>
              <a:t>EPS</a:t>
            </a:r>
            <a:r>
              <a:rPr lang="zh-CN" altLang="en-US" sz="2000" dirty="0"/>
              <a:t> </a:t>
            </a:r>
            <a:r>
              <a:rPr lang="en-US" altLang="zh-CN" sz="2000" dirty="0"/>
              <a:t>&lt;</a:t>
            </a:r>
            <a:r>
              <a:rPr lang="zh-CN" altLang="en-US" sz="2000" dirty="0"/>
              <a:t> </a:t>
            </a:r>
            <a:r>
              <a:rPr lang="en-US" altLang="zh-CN" sz="2000" dirty="0"/>
              <a:t>actual</a:t>
            </a:r>
            <a:r>
              <a:rPr lang="zh-CN" altLang="en-US" sz="2000" dirty="0"/>
              <a:t> </a:t>
            </a:r>
            <a:r>
              <a:rPr lang="en-US" altLang="zh-CN" sz="2000" dirty="0"/>
              <a:t>EPS)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Short</a:t>
            </a:r>
            <a:r>
              <a:rPr lang="zh-CN" altLang="en-US" sz="2000" dirty="0"/>
              <a:t> </a:t>
            </a:r>
            <a:r>
              <a:rPr lang="en-US" altLang="zh-CN" sz="2000" dirty="0"/>
              <a:t>after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releasing</a:t>
            </a:r>
            <a:r>
              <a:rPr lang="zh-CN" altLang="en-US" sz="2000" dirty="0"/>
              <a:t> </a:t>
            </a:r>
            <a:r>
              <a:rPr lang="en-US" altLang="zh-CN" sz="2000" dirty="0"/>
              <a:t>dates,</a:t>
            </a:r>
            <a:r>
              <a:rPr lang="zh-CN" altLang="en-US" sz="2000" dirty="0"/>
              <a:t> </a:t>
            </a:r>
            <a:r>
              <a:rPr lang="en-US" altLang="zh-CN" sz="2000" dirty="0"/>
              <a:t>both</a:t>
            </a:r>
            <a:r>
              <a:rPr lang="zh-CN" altLang="en-US" sz="2000" dirty="0"/>
              <a:t> </a:t>
            </a:r>
            <a:r>
              <a:rPr lang="en-US" altLang="zh-CN" sz="2000" dirty="0"/>
              <a:t>Beat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Meet</a:t>
            </a:r>
            <a:r>
              <a:rPr lang="zh-CN" altLang="en-US" sz="2000" dirty="0"/>
              <a:t> </a:t>
            </a:r>
            <a:r>
              <a:rPr lang="en-US" altLang="zh-CN" sz="2000" dirty="0"/>
              <a:t>group</a:t>
            </a:r>
            <a:r>
              <a:rPr lang="zh-CN" altLang="en-US" sz="2000" dirty="0"/>
              <a:t> </a:t>
            </a:r>
            <a:r>
              <a:rPr lang="en-US" altLang="zh-CN" sz="2000" dirty="0"/>
              <a:t>will</a:t>
            </a:r>
            <a:r>
              <a:rPr lang="zh-CN" altLang="en-US" sz="2000" dirty="0"/>
              <a:t> </a:t>
            </a:r>
            <a:r>
              <a:rPr lang="en-US" altLang="zh-CN" sz="2000" dirty="0"/>
              <a:t>have</a:t>
            </a:r>
            <a:r>
              <a:rPr lang="zh-CN" altLang="en-US" sz="2000" dirty="0"/>
              <a:t> </a:t>
            </a:r>
            <a:r>
              <a:rPr lang="en-US" altLang="zh-CN" sz="2000" dirty="0"/>
              <a:t>positive</a:t>
            </a:r>
            <a:r>
              <a:rPr lang="zh-CN" altLang="en-US" sz="2000" dirty="0"/>
              <a:t> </a:t>
            </a:r>
            <a:r>
              <a:rPr lang="en-US" altLang="zh-CN" sz="2000" dirty="0"/>
              <a:t>Abnormal</a:t>
            </a:r>
            <a:r>
              <a:rPr lang="zh-CN" altLang="en-US" sz="2000" dirty="0"/>
              <a:t> </a:t>
            </a:r>
            <a:r>
              <a:rPr lang="en-US" altLang="zh-CN" sz="2000" dirty="0"/>
              <a:t>Returns.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long</a:t>
            </a:r>
            <a:r>
              <a:rPr lang="zh-CN" altLang="en-US" sz="2000" dirty="0"/>
              <a:t> </a:t>
            </a:r>
            <a:r>
              <a:rPr lang="en-US" altLang="zh-CN" sz="2000" dirty="0"/>
              <a:t>term,</a:t>
            </a:r>
            <a:r>
              <a:rPr lang="zh-CN" altLang="en-US" sz="2000" dirty="0"/>
              <a:t> </a:t>
            </a:r>
            <a:r>
              <a:rPr lang="en-US" altLang="zh-CN" sz="2000" dirty="0"/>
              <a:t>Miss</a:t>
            </a:r>
            <a:r>
              <a:rPr lang="zh-CN" altLang="en-US" sz="2000" dirty="0"/>
              <a:t> </a:t>
            </a:r>
            <a:r>
              <a:rPr lang="en-US" altLang="zh-CN" sz="2000" dirty="0"/>
              <a:t>group</a:t>
            </a:r>
            <a:r>
              <a:rPr lang="zh-CN" altLang="en-US" sz="2000" dirty="0"/>
              <a:t> </a:t>
            </a:r>
            <a:r>
              <a:rPr lang="en-US" altLang="zh-CN" sz="2000" dirty="0"/>
              <a:t>will</a:t>
            </a:r>
            <a:r>
              <a:rPr lang="zh-CN" altLang="en-US" sz="2000" dirty="0"/>
              <a:t> </a:t>
            </a:r>
            <a:r>
              <a:rPr lang="en-US" altLang="zh-CN" sz="2000" dirty="0"/>
              <a:t>continuously</a:t>
            </a:r>
            <a:r>
              <a:rPr lang="zh-CN" altLang="en-US" sz="2000" dirty="0"/>
              <a:t> </a:t>
            </a:r>
            <a:r>
              <a:rPr lang="en-US" altLang="zh-CN" sz="2000" dirty="0"/>
              <a:t>go</a:t>
            </a:r>
            <a:r>
              <a:rPr lang="zh-CN" altLang="en-US" sz="2000" dirty="0"/>
              <a:t> </a:t>
            </a:r>
            <a:r>
              <a:rPr lang="en-US" altLang="zh-CN" sz="2000" dirty="0"/>
              <a:t>down</a:t>
            </a:r>
            <a:r>
              <a:rPr lang="zh-CN" altLang="en-US" sz="2000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negative</a:t>
            </a:r>
            <a:r>
              <a:rPr lang="zh-CN" altLang="en-US" sz="2000" dirty="0"/>
              <a:t> </a:t>
            </a:r>
            <a:r>
              <a:rPr lang="en-US" altLang="zh-CN" sz="2000" dirty="0"/>
              <a:t>effects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bad</a:t>
            </a:r>
            <a:r>
              <a:rPr lang="zh-CN" altLang="en-US" sz="2000" dirty="0"/>
              <a:t> </a:t>
            </a:r>
            <a:r>
              <a:rPr lang="en-US" altLang="zh-CN" sz="2000" dirty="0"/>
              <a:t>news,</a:t>
            </a:r>
            <a:r>
              <a:rPr lang="zh-CN" altLang="en-US" sz="2000" dirty="0"/>
              <a:t> </a:t>
            </a:r>
            <a:r>
              <a:rPr lang="en-US" altLang="zh-CN" sz="2000" dirty="0"/>
              <a:t>which</a:t>
            </a:r>
            <a:r>
              <a:rPr lang="zh-CN" altLang="en-US" sz="2000" dirty="0"/>
              <a:t> </a:t>
            </a:r>
            <a:r>
              <a:rPr lang="en-US" altLang="zh-CN" sz="2000" dirty="0"/>
              <a:t>may</a:t>
            </a:r>
            <a:r>
              <a:rPr lang="zh-CN" altLang="en-US" sz="2000" dirty="0"/>
              <a:t> </a:t>
            </a:r>
            <a:r>
              <a:rPr lang="en-US" altLang="zh-CN" sz="2000" dirty="0"/>
              <a:t>create</a:t>
            </a:r>
            <a:r>
              <a:rPr lang="zh-CN" altLang="en-US" sz="2000" dirty="0"/>
              <a:t> </a:t>
            </a:r>
            <a:r>
              <a:rPr lang="en-US" altLang="zh-CN" sz="2000" dirty="0"/>
              <a:t>panic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sell</a:t>
            </a:r>
            <a:r>
              <a:rPr lang="zh-CN" altLang="en-US" sz="2000" dirty="0"/>
              <a:t> </a:t>
            </a:r>
            <a:r>
              <a:rPr lang="en-US" altLang="zh-CN" sz="2000" dirty="0"/>
              <a:t>off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9AD4B7-6418-BD44-8CB4-70263CA8E0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034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9EB166-FDCA-CE49-B7B3-FF2E28A70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Task Allocation</a:t>
            </a:r>
            <a:endParaRPr kumimoji="1"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50464C3-15D6-9C48-BDA2-F4C67A40C6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23599"/>
              </p:ext>
            </p:extLst>
          </p:nvPr>
        </p:nvGraphicFramePr>
        <p:xfrm>
          <a:off x="677334" y="1458156"/>
          <a:ext cx="10506484" cy="4383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3242">
                  <a:extLst>
                    <a:ext uri="{9D8B030D-6E8A-4147-A177-3AD203B41FA5}">
                      <a16:colId xmlns:a16="http://schemas.microsoft.com/office/drawing/2014/main" val="3205225706"/>
                    </a:ext>
                  </a:extLst>
                </a:gridCol>
                <a:gridCol w="5253242">
                  <a:extLst>
                    <a:ext uri="{9D8B030D-6E8A-4147-A177-3AD203B41FA5}">
                      <a16:colId xmlns:a16="http://schemas.microsoft.com/office/drawing/2014/main" val="3067491948"/>
                    </a:ext>
                  </a:extLst>
                </a:gridCol>
              </a:tblGrid>
              <a:tr h="32433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Task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Allocation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690736"/>
                  </a:ext>
                </a:extLst>
              </a:tr>
              <a:tr h="618588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kumimoji="1" lang="en-US" altLang="zh-CN" sz="16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Data/information collection (download from Bloomberg)</a:t>
                      </a:r>
                    </a:p>
                    <a:p>
                      <a:pPr marL="0" indent="0" algn="ctr">
                        <a:buFont typeface="+mj-lt"/>
                        <a:buNone/>
                      </a:pPr>
                      <a:endParaRPr lang="zh-CN" altLang="en-US" sz="1600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Mohan Liu</a:t>
                      </a:r>
                    </a:p>
                    <a:p>
                      <a:pPr algn="ctr"/>
                      <a:endParaRPr lang="zh-CN" altLang="en-US" sz="1600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491062"/>
                  </a:ext>
                </a:extLst>
              </a:tr>
              <a:tr h="567592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kumimoji="1" lang="en-US" altLang="zh-CN" sz="16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Group dividing (EPS in Excel)</a:t>
                      </a:r>
                    </a:p>
                    <a:p>
                      <a:pPr marL="0" indent="0" algn="ctr">
                        <a:buFont typeface="+mj-lt"/>
                        <a:buNone/>
                      </a:pPr>
                      <a:endParaRPr lang="zh-CN" altLang="en-US" sz="1600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i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Jingzhe</a:t>
                      </a:r>
                      <a:r>
                        <a:rPr lang="en-US" altLang="zh-CN" sz="16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Yu &amp; Mohan Liu</a:t>
                      </a:r>
                      <a:endParaRPr lang="zh-CN" altLang="en-US" sz="1600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105602"/>
                  </a:ext>
                </a:extLst>
              </a:tr>
              <a:tr h="567592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kumimoji="1" lang="en-US" altLang="zh-CN" sz="16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retrieving and storage</a:t>
                      </a:r>
                    </a:p>
                    <a:p>
                      <a:pPr marL="0" indent="0" algn="ctr">
                        <a:buFont typeface="+mj-lt"/>
                        <a:buNone/>
                      </a:pPr>
                      <a:endParaRPr lang="zh-CN" altLang="en-US" sz="1600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i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Jingzhe</a:t>
                      </a:r>
                      <a:r>
                        <a:rPr lang="en-US" altLang="zh-CN" sz="16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Yu</a:t>
                      </a:r>
                      <a:endParaRPr lang="zh-CN" altLang="en-US" sz="1600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527404"/>
                  </a:ext>
                </a:extLst>
              </a:tr>
              <a:tr h="567592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kumimoji="1" lang="en-US" altLang="zh-CN" sz="16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Structure design and build</a:t>
                      </a:r>
                    </a:p>
                    <a:p>
                      <a:pPr marL="0" indent="0" algn="ctr">
                        <a:buFont typeface="+mj-lt"/>
                        <a:buNone/>
                      </a:pPr>
                      <a:endParaRPr lang="zh-CN" altLang="en-US" sz="1600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All team members</a:t>
                      </a:r>
                      <a:endParaRPr lang="zh-CN" altLang="en-US" sz="1600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538342"/>
                  </a:ext>
                </a:extLst>
              </a:tr>
              <a:tr h="567592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kumimoji="1" lang="en-US" altLang="zh-CN" sz="16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Calculation AAR and CAAR (Bootstrapping)</a:t>
                      </a:r>
                      <a:endParaRPr kumimoji="1" lang="en-US" altLang="zh-CN" sz="1600" b="1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i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Yuqing</a:t>
                      </a:r>
                      <a:r>
                        <a:rPr lang="en-US" altLang="zh-CN" sz="16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Wang &amp; </a:t>
                      </a:r>
                      <a:r>
                        <a:rPr lang="en-US" altLang="zh-CN" sz="1600" b="1" i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Yecheng</a:t>
                      </a:r>
                      <a:r>
                        <a:rPr lang="en-US" altLang="zh-CN" sz="16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748696"/>
                  </a:ext>
                </a:extLst>
              </a:tr>
              <a:tr h="567592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kumimoji="1" lang="en-US" altLang="zh-CN" sz="1600" b="1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Graph Visualization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i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Yuqing</a:t>
                      </a:r>
                      <a:r>
                        <a:rPr lang="en-US" altLang="zh-CN" sz="16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Wang &amp; </a:t>
                      </a:r>
                      <a:r>
                        <a:rPr lang="en-US" altLang="zh-CN" sz="1600" b="1" i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Yecheng</a:t>
                      </a:r>
                      <a:r>
                        <a:rPr lang="en-US" altLang="zh-CN" sz="16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8301426"/>
                  </a:ext>
                </a:extLst>
              </a:tr>
              <a:tr h="567592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kumimoji="1" lang="en-US" altLang="zh-CN" sz="16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Menu design</a:t>
                      </a:r>
                      <a:endParaRPr kumimoji="1" lang="en-US" altLang="zh-CN" sz="1600" b="1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i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Yecheng</a:t>
                      </a:r>
                      <a:r>
                        <a:rPr lang="en-US" altLang="zh-CN" sz="16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Li &amp; Mohan Liu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04410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4BB6C3-7EBA-0A44-A27E-0FF23B125B3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90663" y="6065837"/>
            <a:ext cx="683339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377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08;p39">
            <a:extLst>
              <a:ext uri="{FF2B5EF4-FFF2-40B4-BE49-F238E27FC236}">
                <a16:creationId xmlns:a16="http://schemas.microsoft.com/office/drawing/2014/main" id="{2C1F5344-0330-854C-B36E-AE7D8D6B20E0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zh-CN" sz="3600" b="1" dirty="0">
                <a:solidFill>
                  <a:schemeClr val="dk1"/>
                </a:solidFill>
              </a:rPr>
              <a:t>9.</a:t>
            </a:r>
            <a:r>
              <a:rPr lang="en-US" sz="3600" b="1" dirty="0">
                <a:solidFill>
                  <a:schemeClr val="dk1"/>
                </a:solidFill>
              </a:rPr>
              <a:t> </a:t>
            </a:r>
            <a:r>
              <a:rPr lang="en-US" altLang="zh-CN" sz="3600" b="1" dirty="0">
                <a:solidFill>
                  <a:schemeClr val="dk1"/>
                </a:solidFill>
              </a:rPr>
              <a:t>References</a:t>
            </a:r>
            <a:br>
              <a:rPr lang="en-US" sz="3600" b="1" dirty="0">
                <a:solidFill>
                  <a:schemeClr val="dk1"/>
                </a:solidFill>
              </a:rPr>
            </a:b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DC3775-A924-414C-B586-A1946C511D9C}"/>
              </a:ext>
            </a:extLst>
          </p:cNvPr>
          <p:cNvSpPr txBox="1"/>
          <p:nvPr/>
        </p:nvSpPr>
        <p:spPr>
          <a:xfrm>
            <a:off x="976184" y="1705232"/>
            <a:ext cx="7710616" cy="2118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/>
              <a:t>Bloomberg</a:t>
            </a:r>
            <a:r>
              <a:rPr lang="zh-CN" altLang="en-US" sz="1800" dirty="0"/>
              <a:t> </a:t>
            </a:r>
            <a:r>
              <a:rPr lang="en-US" altLang="zh-CN" sz="1800" dirty="0"/>
              <a:t>Terminal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/>
              <a:t>”gunplot_ex1”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“</a:t>
            </a:r>
            <a:r>
              <a:rPr lang="en-US" altLang="zh-CN" sz="1800" dirty="0" err="1"/>
              <a:t>libcurl.zip</a:t>
            </a:r>
            <a:r>
              <a:rPr lang="en-US" altLang="zh-CN" sz="1800" dirty="0"/>
              <a:t>”,</a:t>
            </a:r>
            <a:r>
              <a:rPr lang="zh-CN" altLang="en-US" sz="1800" dirty="0"/>
              <a:t> </a:t>
            </a:r>
            <a:r>
              <a:rPr lang="en-US" altLang="zh-CN" sz="1800" dirty="0"/>
              <a:t>Tang</a:t>
            </a:r>
            <a:r>
              <a:rPr lang="zh-CN" altLang="en-US" sz="1800" dirty="0"/>
              <a:t> </a:t>
            </a:r>
            <a:r>
              <a:rPr lang="en-US" altLang="zh-CN" sz="1800" dirty="0"/>
              <a:t>Song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/>
              <a:t>“Read</a:t>
            </a:r>
            <a:r>
              <a:rPr lang="zh-CN" altLang="en-US" sz="1800" dirty="0"/>
              <a:t> </a:t>
            </a:r>
            <a:r>
              <a:rPr lang="en-US" altLang="zh-CN" sz="1800" dirty="0"/>
              <a:t>CSV</a:t>
            </a:r>
            <a:r>
              <a:rPr lang="zh-CN" altLang="en-US" sz="1800" dirty="0"/>
              <a:t> </a:t>
            </a:r>
            <a:r>
              <a:rPr lang="en-US" altLang="zh-CN" sz="1800" dirty="0"/>
              <a:t>files</a:t>
            </a:r>
            <a:r>
              <a:rPr lang="zh-CN" altLang="en-US" sz="1800" dirty="0"/>
              <a:t> </a:t>
            </a:r>
            <a:r>
              <a:rPr lang="en-US" altLang="zh-CN" sz="1800" dirty="0"/>
              <a:t>using</a:t>
            </a:r>
            <a:r>
              <a:rPr lang="zh-CN" altLang="en-US" sz="1800" dirty="0"/>
              <a:t> </a:t>
            </a:r>
            <a:r>
              <a:rPr lang="en-US" altLang="zh-CN" sz="1800" dirty="0"/>
              <a:t>C++”,</a:t>
            </a:r>
            <a:r>
              <a:rPr lang="zh-CN" altLang="en-US" sz="1800" dirty="0"/>
              <a:t> </a:t>
            </a:r>
            <a:r>
              <a:rPr lang="en-US" sz="1800" dirty="0"/>
              <a:t>http://www.runoob.com/cplusplus/cpp-do-while-</a:t>
            </a:r>
            <a:r>
              <a:rPr lang="en-US" sz="1800" dirty="0" err="1"/>
              <a:t>loop.html</a:t>
            </a:r>
            <a:endParaRPr lang="en-US" altLang="zh-CN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/>
              <a:t>C++</a:t>
            </a:r>
            <a:r>
              <a:rPr lang="zh-CN" altLang="en-US" sz="1800" dirty="0"/>
              <a:t> </a:t>
            </a:r>
            <a:r>
              <a:rPr lang="en-US" altLang="zh-CN" sz="1800" dirty="0"/>
              <a:t>Tutorial:</a:t>
            </a:r>
            <a:r>
              <a:rPr lang="zh-CN" altLang="en-US" sz="1800" dirty="0"/>
              <a:t> </a:t>
            </a:r>
            <a:r>
              <a:rPr lang="en-US" sz="1800" dirty="0"/>
              <a:t>http://www.runoob.com/cplusplus/cpp-do-while-</a:t>
            </a:r>
            <a:r>
              <a:rPr lang="en-US" sz="1800" dirty="0" err="1"/>
              <a:t>loop.html</a:t>
            </a:r>
            <a:endParaRPr lang="en-US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50D93C-EDB7-8345-BE70-F32CCDEA41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453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>
            <a:spLocks noGrp="1"/>
          </p:cNvSpPr>
          <p:nvPr>
            <p:ph type="ctrTitle"/>
          </p:nvPr>
        </p:nvSpPr>
        <p:spPr>
          <a:xfrm>
            <a:off x="1507067" y="160098"/>
            <a:ext cx="7766936" cy="93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Trebuchet MS"/>
              <a:buNone/>
            </a:pPr>
            <a:r>
              <a:rPr lang="en-US" b="1">
                <a:solidFill>
                  <a:schemeClr val="dk1"/>
                </a:solidFill>
              </a:rPr>
              <a:t>Content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50" name="Google Shape;150;p19"/>
          <p:cNvSpPr txBox="1">
            <a:spLocks noGrp="1"/>
          </p:cNvSpPr>
          <p:nvPr>
            <p:ph type="subTitle" idx="1"/>
          </p:nvPr>
        </p:nvSpPr>
        <p:spPr>
          <a:xfrm>
            <a:off x="1507067" y="1436914"/>
            <a:ext cx="7766936" cy="4892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40"/>
            </a:pPr>
            <a:endParaRPr lang="en-US" b="1" dirty="0">
              <a:solidFill>
                <a:schemeClr val="dk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AutoNum type="arabicPeriod"/>
            </a:pPr>
            <a:r>
              <a:rPr lang="en-US" b="1" dirty="0">
                <a:solidFill>
                  <a:schemeClr val="dk1"/>
                </a:solidFill>
              </a:rPr>
              <a:t>Data/information collection (download from Bloomberg)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AutoNum type="arabicPeriod"/>
            </a:pPr>
            <a:r>
              <a:rPr lang="en-US" b="1" dirty="0">
                <a:solidFill>
                  <a:schemeClr val="dk1"/>
                </a:solidFill>
              </a:rPr>
              <a:t>Group dividing (EPS in Excel)</a:t>
            </a:r>
            <a:endParaRPr lang="en-US" altLang="zh-CN" b="1" dirty="0">
              <a:solidFill>
                <a:schemeClr val="dk1"/>
              </a:solidFill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AutoNum type="arabicPeriod"/>
            </a:pPr>
            <a:r>
              <a:rPr lang="en-US" b="1" dirty="0">
                <a:solidFill>
                  <a:schemeClr val="dk1"/>
                </a:solidFill>
              </a:rPr>
              <a:t>Structure design and build</a:t>
            </a:r>
            <a:r>
              <a:rPr lang="zh-CN" altLang="en-US" b="1" dirty="0">
                <a:solidFill>
                  <a:schemeClr val="dk1"/>
                </a:solidFill>
              </a:rPr>
              <a:t> </a:t>
            </a:r>
            <a:endParaRPr lang="en-US" altLang="zh-CN" b="1" dirty="0">
              <a:solidFill>
                <a:schemeClr val="dk1"/>
              </a:solidFill>
            </a:endParaRPr>
          </a:p>
          <a:p>
            <a:pPr marL="342900" lvl="0" indent="-342900" algn="l">
              <a:buAutoNum type="arabicPeriod"/>
            </a:pPr>
            <a:r>
              <a:rPr lang="en-US" b="1" dirty="0">
                <a:solidFill>
                  <a:schemeClr val="dk1"/>
                </a:solidFill>
              </a:rPr>
              <a:t>Data retrieving and storage</a:t>
            </a:r>
            <a:endParaRPr lang="en-US" altLang="zh-CN" b="1" dirty="0">
              <a:solidFill>
                <a:schemeClr val="dk1"/>
              </a:solidFill>
            </a:endParaRPr>
          </a:p>
          <a:p>
            <a:pPr marL="342900" lvl="0" indent="-342900" algn="l">
              <a:buAutoNum type="arabicPeriod"/>
            </a:pPr>
            <a:r>
              <a:rPr lang="en-US" altLang="zh-CN" b="1" dirty="0">
                <a:solidFill>
                  <a:schemeClr val="dk1"/>
                </a:solidFill>
              </a:rPr>
              <a:t>Implement</a:t>
            </a:r>
            <a:r>
              <a:rPr lang="zh-CN" altLang="en-US" b="1" dirty="0">
                <a:solidFill>
                  <a:schemeClr val="dk1"/>
                </a:solidFill>
              </a:rPr>
              <a:t> </a:t>
            </a:r>
            <a:r>
              <a:rPr lang="en-US" altLang="zh-CN" b="1" dirty="0">
                <a:solidFill>
                  <a:schemeClr val="dk1"/>
                </a:solidFill>
              </a:rPr>
              <a:t>of</a:t>
            </a:r>
            <a:r>
              <a:rPr lang="zh-CN" altLang="en-US" b="1" dirty="0">
                <a:solidFill>
                  <a:schemeClr val="dk1"/>
                </a:solidFill>
              </a:rPr>
              <a:t> </a:t>
            </a:r>
            <a:r>
              <a:rPr lang="en-US" b="1" dirty="0">
                <a:solidFill>
                  <a:schemeClr val="dk1"/>
                </a:solidFill>
              </a:rPr>
              <a:t>Bootstrapping</a:t>
            </a:r>
            <a:endParaRPr dirty="0"/>
          </a:p>
          <a:p>
            <a:pPr marL="342900" indent="-342900" algn="l">
              <a:buFont typeface="Noto Sans Symbols"/>
              <a:buAutoNum type="arabicPeriod"/>
            </a:pPr>
            <a:r>
              <a:rPr lang="en-US" b="1" dirty="0">
                <a:solidFill>
                  <a:schemeClr val="dk1"/>
                </a:solidFill>
              </a:rPr>
              <a:t>Menu design</a:t>
            </a:r>
            <a:r>
              <a:rPr lang="zh-CN" altLang="en-US" b="1" dirty="0">
                <a:solidFill>
                  <a:schemeClr val="dk1"/>
                </a:solidFill>
              </a:rPr>
              <a:t> </a:t>
            </a:r>
            <a:endParaRPr lang="en-US" altLang="zh-CN" b="1" dirty="0">
              <a:solidFill>
                <a:schemeClr val="dk1"/>
              </a:solidFill>
            </a:endParaRPr>
          </a:p>
          <a:p>
            <a:pPr marL="342900" indent="-342900" algn="l">
              <a:buFont typeface="Noto Sans Symbols"/>
              <a:buAutoNum type="arabicPeriod"/>
            </a:pPr>
            <a:r>
              <a:rPr lang="en-US" b="1" dirty="0">
                <a:solidFill>
                  <a:schemeClr val="dk1"/>
                </a:solidFill>
              </a:rPr>
              <a:t>Data visualization</a:t>
            </a:r>
            <a:r>
              <a:rPr lang="zh-CN" altLang="en-US" b="1" dirty="0">
                <a:solidFill>
                  <a:schemeClr val="dk1"/>
                </a:solidFill>
              </a:rPr>
              <a:t> 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AutoNum type="arabicPeriod"/>
            </a:pPr>
            <a:r>
              <a:rPr lang="en-US" b="1" dirty="0">
                <a:solidFill>
                  <a:schemeClr val="dk1"/>
                </a:solidFill>
              </a:rPr>
              <a:t>Conclusion 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AutoNum type="arabicPeriod"/>
            </a:pPr>
            <a:r>
              <a:rPr lang="en-US" b="1" dirty="0">
                <a:solidFill>
                  <a:schemeClr val="dk1"/>
                </a:solidFill>
              </a:rPr>
              <a:t>Reference</a:t>
            </a:r>
            <a:endParaRPr dirty="0"/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2F5F39-155F-E842-862D-355C17ABBE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9796702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40"/>
              <a:buFont typeface="Trebuchet MS"/>
              <a:buNone/>
            </a:pPr>
            <a:r>
              <a:rPr lang="en-US" sz="3240" b="1">
                <a:solidFill>
                  <a:schemeClr val="dk1"/>
                </a:solidFill>
              </a:rPr>
              <a:t>1. Data/information collection </a:t>
            </a:r>
            <a:br>
              <a:rPr lang="en-US" sz="3240" b="1">
                <a:solidFill>
                  <a:schemeClr val="dk1"/>
                </a:solidFill>
              </a:rPr>
            </a:br>
            <a:r>
              <a:rPr lang="en-US" sz="3240" b="1">
                <a:solidFill>
                  <a:schemeClr val="dk1"/>
                </a:solidFill>
              </a:rPr>
              <a:t>	(download from Bloomberg)</a:t>
            </a:r>
            <a:br>
              <a:rPr lang="en-US" sz="3240" b="1">
                <a:solidFill>
                  <a:schemeClr val="dk1"/>
                </a:solidFill>
              </a:rPr>
            </a:br>
            <a:endParaRPr sz="3240"/>
          </a:p>
        </p:txBody>
      </p:sp>
      <p:pic>
        <p:nvPicPr>
          <p:cNvPr id="156" name="Google Shape;156;p20" descr="图片包含 屏幕截图&#10;&#10;描述已自动生成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045662" y="1753196"/>
            <a:ext cx="6614556" cy="47631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0"/>
          <p:cNvSpPr txBox="1"/>
          <p:nvPr/>
        </p:nvSpPr>
        <p:spPr>
          <a:xfrm>
            <a:off x="534830" y="2303813"/>
            <a:ext cx="4584974" cy="3728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AutoNum type="arabicPeriod"/>
            </a:pPr>
            <a:r>
              <a:rPr lang="en-US"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Download SP 500 data from Bloomberg </a:t>
            </a:r>
            <a:endParaRPr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Trebuchet MS"/>
              <a:buAutoNum type="arabicPeriod"/>
            </a:pPr>
            <a:r>
              <a:rPr lang="en-US"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Retrieve information includes: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None/>
            </a:pPr>
            <a:r>
              <a:rPr lang="en-US"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Ticker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None/>
            </a:pPr>
            <a:r>
              <a:rPr lang="en-US"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EPS Releasing Date 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None/>
            </a:pPr>
            <a:r>
              <a:rPr lang="en-US"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Period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None/>
            </a:pPr>
            <a:r>
              <a:rPr lang="en-US"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Actual EPS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None/>
            </a:pPr>
            <a:r>
              <a:rPr lang="en-US"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Estimate EPS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None/>
            </a:pPr>
            <a:r>
              <a:rPr lang="en-US"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Surprise</a:t>
            </a:r>
            <a:endParaRPr sz="1800" b="0" i="0" u="none" strike="noStrike" cap="non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6B3A15-C475-B441-8D76-06BF847F13A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50529" y="6380468"/>
            <a:ext cx="683339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BB9A79-22EE-7745-81DF-6ED0EBAEE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863600"/>
            <a:ext cx="8596668" cy="1320800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tx1"/>
                </a:solidFill>
              </a:rPr>
              <a:t>2.Group dividing</a:t>
            </a:r>
            <a:br>
              <a:rPr kumimoji="1" lang="en-US" altLang="zh-CN" b="1" dirty="0">
                <a:solidFill>
                  <a:schemeClr val="tx1"/>
                </a:solidFill>
              </a:rPr>
            </a:b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5D5923-31D2-0547-9D78-D58B4A6F3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49951"/>
            <a:ext cx="8596668" cy="1663266"/>
          </a:xfrm>
        </p:spPr>
        <p:txBody>
          <a:bodyPr/>
          <a:lstStyle/>
          <a:p>
            <a:pPr>
              <a:buClr>
                <a:schemeClr val="tx1"/>
              </a:buClr>
              <a:buFont typeface="+mj-ea"/>
              <a:buAutoNum type="circleNumDbPlain"/>
            </a:pPr>
            <a:r>
              <a:rPr kumimoji="1" lang="en-US" altLang="zh-CN" dirty="0"/>
              <a:t>Divided all stock into three groups:</a:t>
            </a:r>
          </a:p>
          <a:p>
            <a:pPr marL="0" indent="0">
              <a:buClr>
                <a:schemeClr val="tx1"/>
              </a:buClr>
              <a:buNone/>
            </a:pPr>
            <a:r>
              <a:rPr kumimoji="1" lang="en-US" altLang="zh-CN" dirty="0"/>
              <a:t>Beat group: Total 155 stocks; Surprise is above 7.5%.</a:t>
            </a:r>
          </a:p>
          <a:p>
            <a:pPr marL="0" indent="0">
              <a:buClr>
                <a:schemeClr val="tx1"/>
              </a:buClr>
              <a:buNone/>
            </a:pPr>
            <a:r>
              <a:rPr kumimoji="1" lang="en-US" altLang="zh-CN" dirty="0"/>
              <a:t>Meat group: Total 158 stocks; Surprise is between 2% and 7.5%.</a:t>
            </a:r>
          </a:p>
          <a:p>
            <a:pPr marL="0" indent="0">
              <a:buClr>
                <a:schemeClr val="tx1"/>
              </a:buClr>
              <a:buNone/>
            </a:pPr>
            <a:r>
              <a:rPr kumimoji="1" lang="en-US" altLang="zh-CN" dirty="0"/>
              <a:t>Miss group: Total 169 stocks; Surprise is below 2%.</a:t>
            </a:r>
          </a:p>
          <a:p>
            <a:pPr marL="0" indent="0">
              <a:buClr>
                <a:schemeClr val="tx1"/>
              </a:buClr>
              <a:buNone/>
            </a:pP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BC1BC3-A642-794D-9624-20AF546B6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00" y="3449450"/>
            <a:ext cx="3557190" cy="2832265"/>
          </a:xfrm>
          <a:prstGeom prst="rect">
            <a:avLst/>
          </a:prstGeom>
        </p:spPr>
      </p:pic>
      <p:pic>
        <p:nvPicPr>
          <p:cNvPr id="11" name="图片 10" descr="图片包含 文字&#10;&#10;描述已自动生成">
            <a:extLst>
              <a:ext uri="{FF2B5EF4-FFF2-40B4-BE49-F238E27FC236}">
                <a16:creationId xmlns:a16="http://schemas.microsoft.com/office/drawing/2014/main" id="{EECFBB87-D1C2-F741-99D8-4529E599E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150" y="3449450"/>
            <a:ext cx="3449699" cy="283226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053AE15-4CE2-AE4A-AF65-11FC662E7D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3301" y="3429000"/>
            <a:ext cx="3504999" cy="2832265"/>
          </a:xfrm>
          <a:prstGeom prst="rect">
            <a:avLst/>
          </a:prstGeom>
        </p:spPr>
      </p:pic>
      <p:sp>
        <p:nvSpPr>
          <p:cNvPr id="14" name="椭圆 13">
            <a:extLst>
              <a:ext uri="{FF2B5EF4-FFF2-40B4-BE49-F238E27FC236}">
                <a16:creationId xmlns:a16="http://schemas.microsoft.com/office/drawing/2014/main" id="{88B38E78-D7F5-B140-9627-E7FBC539AF31}"/>
              </a:ext>
            </a:extLst>
          </p:cNvPr>
          <p:cNvSpPr/>
          <p:nvPr/>
        </p:nvSpPr>
        <p:spPr>
          <a:xfrm>
            <a:off x="541274" y="5994400"/>
            <a:ext cx="1073769" cy="428833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2F94210B-4DA5-0F41-A636-F8E014F29006}"/>
              </a:ext>
            </a:extLst>
          </p:cNvPr>
          <p:cNvSpPr/>
          <p:nvPr/>
        </p:nvSpPr>
        <p:spPr>
          <a:xfrm>
            <a:off x="4394899" y="5989115"/>
            <a:ext cx="1073769" cy="428833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96ABD804-F972-7A4F-B665-69DA158C2F2A}"/>
              </a:ext>
            </a:extLst>
          </p:cNvPr>
          <p:cNvSpPr/>
          <p:nvPr/>
        </p:nvSpPr>
        <p:spPr>
          <a:xfrm>
            <a:off x="8248524" y="5948215"/>
            <a:ext cx="1073769" cy="428833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4952D2A-E2D8-4FAC-9968-FC3A5514F4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6344" y="1680799"/>
            <a:ext cx="4659938" cy="1183219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FAE8CA9-A056-41AA-9EA9-7EBAA79162D5}"/>
              </a:ext>
            </a:extLst>
          </p:cNvPr>
          <p:cNvCxnSpPr>
            <a:cxnSpLocks/>
          </p:cNvCxnSpPr>
          <p:nvPr/>
        </p:nvCxnSpPr>
        <p:spPr>
          <a:xfrm flipH="1">
            <a:off x="6543675" y="1049896"/>
            <a:ext cx="892669" cy="2068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11D5A84-2D34-4E4E-AC84-6DE3C8EBB95E}"/>
              </a:ext>
            </a:extLst>
          </p:cNvPr>
          <p:cNvCxnSpPr>
            <a:cxnSpLocks/>
          </p:cNvCxnSpPr>
          <p:nvPr/>
        </p:nvCxnSpPr>
        <p:spPr>
          <a:xfrm flipH="1" flipV="1">
            <a:off x="6543675" y="1684685"/>
            <a:ext cx="892669" cy="8316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27DF9869-EFCE-4CB0-84D1-553ACA1409A0}"/>
              </a:ext>
            </a:extLst>
          </p:cNvPr>
          <p:cNvSpPr txBox="1"/>
          <p:nvPr/>
        </p:nvSpPr>
        <p:spPr>
          <a:xfrm>
            <a:off x="4931783" y="1130198"/>
            <a:ext cx="1704975" cy="646331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  <a:t>Thresholds are 7.5% and 2%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7CF8F46-5F60-4388-9D5B-DF1C98D485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4869" y="197169"/>
            <a:ext cx="4651413" cy="11930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5E14A-0AB0-C144-BC85-74AFD5F6162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171430" y="6336066"/>
            <a:ext cx="683339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131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1;p26">
            <a:extLst>
              <a:ext uri="{FF2B5EF4-FFF2-40B4-BE49-F238E27FC236}">
                <a16:creationId xmlns:a16="http://schemas.microsoft.com/office/drawing/2014/main" id="{10EE8E97-3E84-A14A-8F23-88C60F56E02C}"/>
              </a:ext>
            </a:extLst>
          </p:cNvPr>
          <p:cNvSpPr txBox="1">
            <a:spLocks/>
          </p:cNvSpPr>
          <p:nvPr/>
        </p:nvSpPr>
        <p:spPr>
          <a:xfrm>
            <a:off x="766119" y="291481"/>
            <a:ext cx="9129419" cy="1252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chemeClr val="dk1"/>
              </a:buClr>
              <a:buSzPts val="3959"/>
            </a:pPr>
            <a:r>
              <a:rPr lang="en-US" altLang="zh-CN" sz="3959" b="1" dirty="0">
                <a:solidFill>
                  <a:schemeClr val="dk1"/>
                </a:solidFill>
              </a:rPr>
              <a:t>3</a:t>
            </a:r>
            <a:r>
              <a:rPr lang="en-US" sz="3959" b="1" dirty="0">
                <a:solidFill>
                  <a:schemeClr val="dk1"/>
                </a:solidFill>
              </a:rPr>
              <a:t>.Structure design and flow</a:t>
            </a:r>
            <a:r>
              <a:rPr lang="zh-CN" altLang="en-US" sz="3959" b="1" dirty="0">
                <a:solidFill>
                  <a:schemeClr val="dk1"/>
                </a:solidFill>
              </a:rPr>
              <a:t> </a:t>
            </a:r>
            <a:r>
              <a:rPr lang="en-US" altLang="zh-CN" sz="3959" b="1" dirty="0">
                <a:solidFill>
                  <a:schemeClr val="dk1"/>
                </a:solidFill>
              </a:rPr>
              <a:t>diagram</a:t>
            </a:r>
            <a:br>
              <a:rPr lang="en-US" sz="3959" b="1" dirty="0">
                <a:solidFill>
                  <a:schemeClr val="dk1"/>
                </a:solidFill>
              </a:rPr>
            </a:br>
            <a:endParaRPr lang="en-US" sz="3959" dirty="0">
              <a:solidFill>
                <a:schemeClr val="dk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B96921-FE53-5D46-92D1-D373F29AFD6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44649" y="6323962"/>
            <a:ext cx="683339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ECF6AE-E18F-C040-8C48-57D152DC0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18" y="1124333"/>
            <a:ext cx="10151263" cy="544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391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0F5029-0E4B-EC48-A4FE-BD59FA2F6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34" y="877118"/>
            <a:ext cx="8596668" cy="1320800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tx1"/>
                </a:solidFill>
              </a:rPr>
              <a:t>4.Data retrieving and storage</a:t>
            </a:r>
            <a:br>
              <a:rPr kumimoji="1" lang="en-US" altLang="zh-CN" b="1" dirty="0">
                <a:solidFill>
                  <a:schemeClr val="tx1"/>
                </a:solidFill>
              </a:rPr>
            </a:b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0A2DD5E-9A23-43F5-A9EA-F04576E8224D}"/>
              </a:ext>
            </a:extLst>
          </p:cNvPr>
          <p:cNvSpPr txBox="1"/>
          <p:nvPr/>
        </p:nvSpPr>
        <p:spPr>
          <a:xfrm>
            <a:off x="1257300" y="3884232"/>
            <a:ext cx="5953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  <a:t>...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华文新魏" panose="02010800040101010101" pitchFamily="2" charset="-122"/>
                <a:cs typeface="+mn-cs"/>
              </a:rPr>
              <a:t>...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DBB53BD-0D92-46D5-91D5-62A369CDA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4530563"/>
            <a:ext cx="6286500" cy="101917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70B7550C-631F-4CA0-922B-00E8D81F8043}"/>
              </a:ext>
            </a:extLst>
          </p:cNvPr>
          <p:cNvSpPr txBox="1"/>
          <p:nvPr/>
        </p:nvSpPr>
        <p:spPr>
          <a:xfrm>
            <a:off x="820208" y="1669477"/>
            <a:ext cx="10448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华文新魏" panose="02010800040101010101" pitchFamily="2" charset="-122"/>
                <a:cs typeface="Calibri" panose="020F0502020204030204" pitchFamily="34" charset="0"/>
              </a:rPr>
              <a:t>Load EPS-related data from csv and store them in Stock objects: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华文新魏" panose="02010800040101010101" pitchFamily="2" charset="-122"/>
                <a:cs typeface="Calibri" panose="020F0502020204030204" pitchFamily="34" charset="0"/>
              </a:rPr>
              <a:t>Four parameters: csv file name, a empty vector to store tickers, a map to create Stock objects for corresponding tickers, an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华文新魏" panose="02010800040101010101" pitchFamily="2" charset="-122"/>
                <a:cs typeface="Calibri" panose="020F0502020204030204" pitchFamily="34" charset="0"/>
              </a:rPr>
              <a:t>enum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华文新魏" panose="0201080004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BC7B63-24FC-4FFC-A942-7F8B86EAD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174" y="2680769"/>
            <a:ext cx="4695825" cy="35040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EBBA91B-1CA9-4D5F-9A42-5A16201C3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51" y="3234342"/>
            <a:ext cx="7600950" cy="7905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B2ABE-36D1-0148-A83B-C959A2AD80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508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0F5029-0E4B-EC48-A4FE-BD59FA2F6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970" y="665035"/>
            <a:ext cx="8596668" cy="1320800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tx1"/>
                </a:solidFill>
              </a:rPr>
              <a:t>4.Data retrieving and storage</a:t>
            </a:r>
            <a:r>
              <a:rPr kumimoji="1" lang="zh-CN" altLang="en-US" b="1" dirty="0">
                <a:solidFill>
                  <a:schemeClr val="tx1"/>
                </a:solidFill>
              </a:rPr>
              <a:t> </a:t>
            </a:r>
            <a:r>
              <a:rPr kumimoji="1" lang="en-US" altLang="zh-CN" b="1" dirty="0">
                <a:solidFill>
                  <a:schemeClr val="tx1"/>
                </a:solidFill>
              </a:rPr>
              <a:t>(Cont.)</a:t>
            </a:r>
            <a:br>
              <a:rPr kumimoji="1" lang="en-US" altLang="zh-CN" b="1" dirty="0">
                <a:solidFill>
                  <a:schemeClr val="tx1"/>
                </a:solidFill>
              </a:rPr>
            </a:br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0B7550C-631F-4CA0-922B-00E8D81F8043}"/>
              </a:ext>
            </a:extLst>
          </p:cNvPr>
          <p:cNvSpPr txBox="1"/>
          <p:nvPr/>
        </p:nvSpPr>
        <p:spPr>
          <a:xfrm>
            <a:off x="635970" y="1373886"/>
            <a:ext cx="9746279" cy="1327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Download price data for all the stocks from Yahoo Finance and store them in the data member of stock objects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Download prices for SPY during 2017-2018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华文新魏" panose="0201080004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DCFF47C-DEC2-4B10-8C10-A75783950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2885982"/>
            <a:ext cx="7905750" cy="324447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24B0AAF-897E-43AA-9FD3-41CAC5A88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66" y="2910011"/>
            <a:ext cx="6399094" cy="54301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4439F69-E5BC-44B6-99CB-7C765949B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566" y="5680847"/>
            <a:ext cx="7419975" cy="762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EF5F48-40F3-CA4F-9ABD-A3BABBC65F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711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EBEED5-ADBD-8A4D-9C67-581681DDF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372" y="953644"/>
            <a:ext cx="8063985" cy="5755387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292FAEB5-8869-744E-A734-B576B00F0A65}"/>
              </a:ext>
            </a:extLst>
          </p:cNvPr>
          <p:cNvSpPr txBox="1">
            <a:spLocks/>
          </p:cNvSpPr>
          <p:nvPr/>
        </p:nvSpPr>
        <p:spPr>
          <a:xfrm>
            <a:off x="829247" y="171610"/>
            <a:ext cx="8590234" cy="497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kumimoji="1" lang="en-US" altLang="zh-CN" sz="3200" b="1" dirty="0">
                <a:solidFill>
                  <a:schemeClr val="tx1"/>
                </a:solidFill>
              </a:rPr>
              <a:t>5. Bootstrapping</a:t>
            </a:r>
            <a:r>
              <a:rPr kumimoji="1" lang="zh-CN" altLang="en-US" sz="3200" b="1" dirty="0">
                <a:solidFill>
                  <a:schemeClr val="tx1"/>
                </a:solidFill>
              </a:rPr>
              <a:t> </a:t>
            </a:r>
            <a:r>
              <a:rPr kumimoji="1" lang="en-US" altLang="zh-CN" sz="3200" b="1" dirty="0">
                <a:solidFill>
                  <a:schemeClr val="tx1"/>
                </a:solidFill>
              </a:rPr>
              <a:t>Implementation</a:t>
            </a:r>
            <a:endParaRPr kumimoji="1"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28">
                <a:extLst>
                  <a:ext uri="{FF2B5EF4-FFF2-40B4-BE49-F238E27FC236}">
                    <a16:creationId xmlns:a16="http://schemas.microsoft.com/office/drawing/2014/main" id="{D29A1F50-6F70-EE40-B89B-CEA0FD41E533}"/>
                  </a:ext>
                </a:extLst>
              </p:cNvPr>
              <p:cNvSpPr txBox="1"/>
              <p:nvPr/>
            </p:nvSpPr>
            <p:spPr>
              <a:xfrm>
                <a:off x="1265303" y="3429000"/>
                <a:ext cx="2115209" cy="565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𝐴𝑅</m:t>
                      </m:r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𝐴𝑅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28">
                <a:extLst>
                  <a:ext uri="{FF2B5EF4-FFF2-40B4-BE49-F238E27FC236}">
                    <a16:creationId xmlns:a16="http://schemas.microsoft.com/office/drawing/2014/main" id="{D29A1F50-6F70-EE40-B89B-CEA0FD41E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03" y="3429000"/>
                <a:ext cx="2115209" cy="565861"/>
              </a:xfrm>
              <a:prstGeom prst="rect">
                <a:avLst/>
              </a:prstGeom>
              <a:blipFill>
                <a:blip r:embed="rId3"/>
                <a:stretch>
                  <a:fillRect t="-60870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31">
                <a:extLst>
                  <a:ext uri="{FF2B5EF4-FFF2-40B4-BE49-F238E27FC236}">
                    <a16:creationId xmlns:a16="http://schemas.microsoft.com/office/drawing/2014/main" id="{88FA3623-4F03-4540-9D87-EE33C430134F}"/>
                  </a:ext>
                </a:extLst>
              </p:cNvPr>
              <p:cNvSpPr txBox="1"/>
              <p:nvPr/>
            </p:nvSpPr>
            <p:spPr>
              <a:xfrm>
                <a:off x="4357185" y="4545389"/>
                <a:ext cx="2285095" cy="7754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𝐶𝐴𝐴𝑅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𝐴𝐴𝑅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" name="文本框 31">
                <a:extLst>
                  <a:ext uri="{FF2B5EF4-FFF2-40B4-BE49-F238E27FC236}">
                    <a16:creationId xmlns:a16="http://schemas.microsoft.com/office/drawing/2014/main" id="{88FA3623-4F03-4540-9D87-EE33C4301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185" y="4545389"/>
                <a:ext cx="2285095" cy="775405"/>
              </a:xfrm>
              <a:prstGeom prst="rect">
                <a:avLst/>
              </a:prstGeom>
              <a:blipFill>
                <a:blip r:embed="rId4"/>
                <a:stretch>
                  <a:fillRect t="-88710" b="-117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34">
                <a:extLst>
                  <a:ext uri="{FF2B5EF4-FFF2-40B4-BE49-F238E27FC236}">
                    <a16:creationId xmlns:a16="http://schemas.microsoft.com/office/drawing/2014/main" id="{939353FD-B6ED-094D-BE54-E126FD8FE186}"/>
                  </a:ext>
                </a:extLst>
              </p:cNvPr>
              <p:cNvSpPr/>
              <p:nvPr/>
            </p:nvSpPr>
            <p:spPr>
              <a:xfrm>
                <a:off x="1034933" y="4743180"/>
                <a:ext cx="2345579" cy="658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𝑣𝑔𝐴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𝐴𝑅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sup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𝐴𝐴𝑅</m:t>
                              </m:r>
                            </m:e>
                          </m:nary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30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矩形 34">
                <a:extLst>
                  <a:ext uri="{FF2B5EF4-FFF2-40B4-BE49-F238E27FC236}">
                    <a16:creationId xmlns:a16="http://schemas.microsoft.com/office/drawing/2014/main" id="{939353FD-B6ED-094D-BE54-E126FD8FE1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933" y="4743180"/>
                <a:ext cx="2345579" cy="658194"/>
              </a:xfrm>
              <a:prstGeom prst="rect">
                <a:avLst/>
              </a:prstGeom>
              <a:blipFill>
                <a:blip r:embed="rId5"/>
                <a:stretch>
                  <a:fillRect t="-45283" b="-28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35">
                <a:extLst>
                  <a:ext uri="{FF2B5EF4-FFF2-40B4-BE49-F238E27FC236}">
                    <a16:creationId xmlns:a16="http://schemas.microsoft.com/office/drawing/2014/main" id="{32EEE315-121F-2246-AF40-3ABD342E2074}"/>
                  </a:ext>
                </a:extLst>
              </p:cNvPr>
              <p:cNvSpPr/>
              <p:nvPr/>
            </p:nvSpPr>
            <p:spPr>
              <a:xfrm>
                <a:off x="6666994" y="5401374"/>
                <a:ext cx="2621295" cy="658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𝑣𝑔𝐶𝐴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𝐴𝑅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sup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𝐶𝐴𝐴𝑅</m:t>
                              </m:r>
                            </m:e>
                          </m:nary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30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矩形 35">
                <a:extLst>
                  <a:ext uri="{FF2B5EF4-FFF2-40B4-BE49-F238E27FC236}">
                    <a16:creationId xmlns:a16="http://schemas.microsoft.com/office/drawing/2014/main" id="{32EEE315-121F-2246-AF40-3ABD342E2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994" y="5401374"/>
                <a:ext cx="2621295" cy="658194"/>
              </a:xfrm>
              <a:prstGeom prst="rect">
                <a:avLst/>
              </a:prstGeom>
              <a:blipFill>
                <a:blip r:embed="rId6"/>
                <a:stretch>
                  <a:fillRect t="-45283" b="-28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7CEB04-0E9C-B946-9F6E-3EF084A0F37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88289" y="6201737"/>
            <a:ext cx="683339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639422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1368</Words>
  <Application>Microsoft Macintosh PowerPoint</Application>
  <PresentationFormat>宽屏</PresentationFormat>
  <Paragraphs>235</Paragraphs>
  <Slides>20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Noto Sans Symbols</vt:lpstr>
      <vt:lpstr>Arial</vt:lpstr>
      <vt:lpstr>Calibri</vt:lpstr>
      <vt:lpstr>Cambria Math</vt:lpstr>
      <vt:lpstr>Times New Roman</vt:lpstr>
      <vt:lpstr>Trebuchet MS</vt:lpstr>
      <vt:lpstr>平面</vt:lpstr>
      <vt:lpstr>NYU Tandon FRE 6883 Financial Computing Final Team 1 Project</vt:lpstr>
      <vt:lpstr>Task Allocation</vt:lpstr>
      <vt:lpstr>Content</vt:lpstr>
      <vt:lpstr>1. Data/information collection   (download from Bloomberg) </vt:lpstr>
      <vt:lpstr>2.Group dividing </vt:lpstr>
      <vt:lpstr>PowerPoint 演示文稿</vt:lpstr>
      <vt:lpstr>4.Data retrieving and storage </vt:lpstr>
      <vt:lpstr>4.Data retrieving and storage (Cont.) </vt:lpstr>
      <vt:lpstr>PowerPoint 演示文稿</vt:lpstr>
      <vt:lpstr>PowerPoint 演示文稿</vt:lpstr>
      <vt:lpstr>5. Bootstrapping Implementation(Cont.)</vt:lpstr>
      <vt:lpstr>6.Menu design </vt:lpstr>
      <vt:lpstr>Before we move to options... </vt:lpstr>
      <vt:lpstr>Before we move to options... </vt:lpstr>
      <vt:lpstr>2)  Pull stock information </vt:lpstr>
      <vt:lpstr>3) Display AAR or CAAR </vt:lpstr>
      <vt:lpstr>3) Display AAR or CAAR (Cont.) </vt:lpstr>
      <vt:lpstr>7. Data visualization 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NYU Tandon FRE 6883 Financial Computing Final Team 1 Project</dc:title>
  <cp:lastModifiedBy>Liu, Mohan</cp:lastModifiedBy>
  <cp:revision>26</cp:revision>
  <dcterms:modified xsi:type="dcterms:W3CDTF">2019-05-14T19:36:54Z</dcterms:modified>
</cp:coreProperties>
</file>